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3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3" r:id="rId35"/>
    <p:sldId id="290" r:id="rId36"/>
    <p:sldId id="292" r:id="rId37"/>
    <p:sldId id="291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6A1D0-C3AB-4E1D-BBA2-A4D3920ECEB7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845AD-2C19-407E-A4C4-0996248AE7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61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AC0D-DA6C-4C8E-9A88-9BEE3261A834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44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E0374-54A4-42C6-A36F-74575B3A26B2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30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7057-FFC7-48B9-9EA1-D295D8099CD6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38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ED78-B711-4A35-899D-5A46A3AD7AAD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347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F125-ED79-49F9-9376-680E4091A7AB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06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D3DD-833E-44D2-8112-7B4619746582}" type="datetime1">
              <a:rPr lang="it-IT" smtClean="0"/>
              <a:t>11/06/2021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73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74BC-1760-4D52-9BF4-2A71300130B6}" type="datetime1">
              <a:rPr lang="it-IT" smtClean="0"/>
              <a:t>11/06/2021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24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15B88-8256-429A-8D9C-910A1ACAEE64}" type="datetime1">
              <a:rPr lang="it-IT" smtClean="0"/>
              <a:t>11/06/2021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77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C683-36E8-42AF-8BCD-39EBDCEFDA64}" type="datetime1">
              <a:rPr lang="it-IT" smtClean="0"/>
              <a:t>11/06/2021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17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97469-B2D9-4345-8440-B7E41BDC6229}" type="datetime1">
              <a:rPr lang="it-IT" smtClean="0"/>
              <a:t>11/06/2021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8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8347-5E7B-4B91-AFE6-832F303F9D30}" type="datetime1">
              <a:rPr lang="it-IT" smtClean="0"/>
              <a:t>11/06/2021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72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71775-8D6B-41EF-B28B-477ADA4524CD}" type="datetime1">
              <a:rPr lang="it-IT" smtClean="0"/>
              <a:t>11/06/2021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1833-9EBB-4E14-93C9-E75FF02F07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0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chell/Big_data_course_FSE_20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url.se/docs/manpage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ostman.com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chell/Big_data_course_FSE_20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hyperlink" Target="https://www.w3schools.com/htm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schools.com/html/tryit.asp?filename=tryhtml_default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schools.com/html/tryit.asp?filename=tryhtml_default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html/html_basic.as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html/html_basic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schools.com/html/tryit.asp?filename=tryhtml_form_submit" TargetMode="External"/><Relationship Id="rId4" Type="http://schemas.openxmlformats.org/officeDocument/2006/relationships/hyperlink" Target="https://www.w3schools.com/html/html_forms.as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www.w3schools.com/html/tryit.asp?filename=tryhtml_form_submit" TargetMode="External"/><Relationship Id="rId4" Type="http://schemas.openxmlformats.org/officeDocument/2006/relationships/hyperlink" Target="https://www.w3schools.com/html/html_forms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www.w3schools.com/html/tryit.asp?filename=tryhtml_form_submit" TargetMode="External"/><Relationship Id="rId4" Type="http://schemas.openxmlformats.org/officeDocument/2006/relationships/hyperlink" Target="https://www.w3schools.com/html/html_forms.as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chell/Big_data_course_FSE_20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php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www.w3schools.com/php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itnami.com/redirect/to/1482970/bitnami-lappstack-7.4.19-0-linux-x64-installer.ru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nami.com/redirect/to/1482971/bitnami-mappstack-7.4.19-0-osx-x86_64-installer.dmg" TargetMode="External"/><Relationship Id="rId5" Type="http://schemas.openxmlformats.org/officeDocument/2006/relationships/hyperlink" Target="https://bitnami.com/redirect/to/1482972/bitnami-wappstack-7.4.19-0-windows-x64-installer.exe" TargetMode="External"/><Relationship Id="rId4" Type="http://schemas.openxmlformats.org/officeDocument/2006/relationships/hyperlink" Target="https://bitnami.com/stack/wap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ocalhost/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/first_page.php" TargetMode="External"/><Relationship Id="rId5" Type="http://schemas.openxmlformats.org/officeDocument/2006/relationships/hyperlink" Target="https://github.com/giachell/Big_data_course_FSE_2021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schools.com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datatracker.ietf.org/doc/html/rfc194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HTTP/Metho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8837"/>
          </a:xfrm>
        </p:spPr>
        <p:txBody>
          <a:bodyPr>
            <a:normAutofit/>
          </a:bodyPr>
          <a:lstStyle/>
          <a:p>
            <a:r>
              <a:rPr lang="it-IT" sz="5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5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endParaRPr lang="it-IT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87276" y="4448612"/>
            <a:ext cx="5069839" cy="519628"/>
          </a:xfrm>
        </p:spPr>
        <p:txBody>
          <a:bodyPr/>
          <a:lstStyle/>
          <a:p>
            <a:r>
              <a:rPr lang="it-IT" dirty="0" err="1" smtClean="0"/>
              <a:t>Examples</a:t>
            </a:r>
            <a:r>
              <a:rPr lang="it-IT" dirty="0" smtClean="0"/>
              <a:t> and source code </a:t>
            </a:r>
            <a:r>
              <a:rPr lang="it-IT" dirty="0" err="1" smtClean="0"/>
              <a:t>available</a:t>
            </a:r>
            <a:r>
              <a:rPr lang="it-IT" dirty="0" smtClean="0"/>
              <a:t> on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</a:t>
            </a:fld>
            <a:endParaRPr lang="it-IT" dirty="0"/>
          </a:p>
        </p:txBody>
      </p:sp>
      <p:pic>
        <p:nvPicPr>
          <p:cNvPr id="6" name="Immagin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15" y="4336465"/>
            <a:ext cx="1696720" cy="443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523999" y="2340090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381185" y="5146477"/>
            <a:ext cx="542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3"/>
              </a:rPr>
              <a:t>https://github.com/giachell/Big_data_course_FSE_2021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48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765795"/>
            <a:ext cx="9144000" cy="740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81" y="3171841"/>
            <a:ext cx="3699510" cy="2082505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310948" y="1615554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Web clients!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3" y="1417968"/>
            <a:ext cx="480267" cy="761635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816610" y="2580979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browser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33" y="3171841"/>
            <a:ext cx="3174803" cy="954661"/>
          </a:xfrm>
          <a:prstGeom prst="rect">
            <a:avLst/>
          </a:prstGeom>
        </p:spPr>
      </p:pic>
      <p:sp>
        <p:nvSpPr>
          <p:cNvPr id="25" name="CasellaDiTesto 24"/>
          <p:cNvSpPr txBox="1"/>
          <p:nvPr/>
        </p:nvSpPr>
        <p:spPr>
          <a:xfrm>
            <a:off x="5313573" y="2711689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url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client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87" y="3225521"/>
            <a:ext cx="2257425" cy="2028825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500623" y="2715086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POSTMAN 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client</a:t>
            </a:r>
          </a:p>
        </p:txBody>
      </p:sp>
    </p:spTree>
    <p:extLst>
      <p:ext uri="{BB962C8B-B14F-4D97-AF65-F5344CB8AC3E}">
        <p14:creationId xmlns:p14="http://schemas.microsoft.com/office/powerpoint/2010/main" val="21581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552790" y="811932"/>
            <a:ext cx="8344208" cy="4922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6" y="1404310"/>
            <a:ext cx="8797286" cy="4942354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162" y="811932"/>
            <a:ext cx="1279672" cy="384796"/>
          </a:xfrm>
          <a:prstGeom prst="rect">
            <a:avLst/>
          </a:prstGeom>
        </p:spPr>
      </p:pic>
      <p:cxnSp>
        <p:nvCxnSpPr>
          <p:cNvPr id="12" name="Connettore diritto 11"/>
          <p:cNvCxnSpPr/>
          <p:nvPr/>
        </p:nvCxnSpPr>
        <p:spPr>
          <a:xfrm>
            <a:off x="1452880" y="1671056"/>
            <a:ext cx="205232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>
          <a:xfrm>
            <a:off x="1719580" y="5000996"/>
            <a:ext cx="712518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9051922" y="2088128"/>
            <a:ext cx="3140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smtClean="0"/>
              <a:t>Reference</a:t>
            </a:r>
            <a:r>
              <a:rPr lang="it-IT" sz="1600" dirty="0" smtClean="0"/>
              <a:t>:</a:t>
            </a:r>
          </a:p>
          <a:p>
            <a:r>
              <a:rPr lang="it-IT" sz="1600" dirty="0" smtClean="0">
                <a:hlinkClick r:id="rId6"/>
              </a:rPr>
              <a:t>https</a:t>
            </a:r>
            <a:r>
              <a:rPr lang="it-IT" sz="1600" dirty="0">
                <a:hlinkClick r:id="rId6"/>
              </a:rPr>
              <a:t>://curl.se/docs/manpage.html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9695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599036" y="844251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requests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968" y="909985"/>
            <a:ext cx="1199832" cy="107833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1393127"/>
            <a:ext cx="8934768" cy="4878420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61768" y="2549513"/>
            <a:ext cx="3130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smtClean="0"/>
              <a:t>Reference</a:t>
            </a:r>
            <a:r>
              <a:rPr lang="it-IT" sz="1600" dirty="0" smtClean="0"/>
              <a:t>:</a:t>
            </a:r>
          </a:p>
          <a:p>
            <a:r>
              <a:rPr lang="it-IT" sz="1600" dirty="0">
                <a:hlinkClick r:id="rId6"/>
              </a:rPr>
              <a:t>https://www.postman.com/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36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8837"/>
          </a:xfrm>
        </p:spPr>
        <p:txBody>
          <a:bodyPr>
            <a:normAutofit/>
          </a:bodyPr>
          <a:lstStyle/>
          <a:p>
            <a:r>
              <a:rPr lang="it-IT" sz="5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5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endParaRPr lang="it-IT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87276" y="4448612"/>
            <a:ext cx="5069839" cy="519628"/>
          </a:xfrm>
        </p:spPr>
        <p:txBody>
          <a:bodyPr/>
          <a:lstStyle/>
          <a:p>
            <a:r>
              <a:rPr lang="it-IT" dirty="0" err="1" smtClean="0"/>
              <a:t>Examples</a:t>
            </a:r>
            <a:r>
              <a:rPr lang="it-IT" dirty="0" smtClean="0"/>
              <a:t> and source code </a:t>
            </a:r>
            <a:r>
              <a:rPr lang="it-IT" dirty="0" err="1" smtClean="0"/>
              <a:t>available</a:t>
            </a:r>
            <a:r>
              <a:rPr lang="it-IT" dirty="0" smtClean="0"/>
              <a:t> on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13</a:t>
            </a:fld>
            <a:endParaRPr lang="it-IT" dirty="0"/>
          </a:p>
        </p:txBody>
      </p:sp>
      <p:pic>
        <p:nvPicPr>
          <p:cNvPr id="6" name="Immagin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15" y="4336465"/>
            <a:ext cx="1696720" cy="443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523999" y="2340090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381185" y="5146477"/>
            <a:ext cx="542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3"/>
              </a:rPr>
              <a:t>https://github.com/giachell/Big_data_course_FSE_2021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99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28217" y="828799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HTML?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ttangolo 2"/>
          <p:cNvSpPr/>
          <p:nvPr/>
        </p:nvSpPr>
        <p:spPr>
          <a:xfrm>
            <a:off x="743922" y="1237264"/>
            <a:ext cx="106098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HTML </a:t>
            </a:r>
            <a:r>
              <a:rPr lang="it-IT" dirty="0" err="1"/>
              <a:t>stands</a:t>
            </a:r>
            <a:r>
              <a:rPr lang="it-IT" dirty="0"/>
              <a:t> for </a:t>
            </a:r>
            <a:r>
              <a:rPr lang="it-IT" b="1" dirty="0" err="1"/>
              <a:t>HyperText</a:t>
            </a:r>
            <a:r>
              <a:rPr lang="it-IT" b="1" dirty="0"/>
              <a:t> Markup Language</a:t>
            </a:r>
            <a:r>
              <a:rPr lang="it-IT" dirty="0"/>
              <a:t>. </a:t>
            </a:r>
            <a:r>
              <a:rPr lang="it-IT" dirty="0" smtClean="0"/>
              <a:t>The </a:t>
            </a:r>
            <a:r>
              <a:rPr lang="it-IT" dirty="0" err="1" smtClean="0"/>
              <a:t>HyperText</a:t>
            </a:r>
            <a:r>
              <a:rPr lang="it-IT" dirty="0" smtClean="0"/>
              <a:t> </a:t>
            </a:r>
            <a:r>
              <a:rPr lang="it-IT" dirty="0"/>
              <a:t>part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HTML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smtClean="0"/>
              <a:t>to create </a:t>
            </a:r>
            <a:r>
              <a:rPr lang="it-IT" dirty="0" err="1"/>
              <a:t>links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visitors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from </a:t>
            </a:r>
            <a:r>
              <a:rPr lang="it-IT" dirty="0" err="1"/>
              <a:t>one</a:t>
            </a:r>
            <a:r>
              <a:rPr lang="it-IT" dirty="0"/>
              <a:t> page </a:t>
            </a:r>
            <a:r>
              <a:rPr lang="it-IT" dirty="0" smtClean="0"/>
              <a:t>to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/>
              <a:t>quickly</a:t>
            </a:r>
            <a:r>
              <a:rPr lang="it-IT" dirty="0"/>
              <a:t> and </a:t>
            </a:r>
            <a:r>
              <a:rPr lang="it-IT" dirty="0" err="1"/>
              <a:t>easily</a:t>
            </a:r>
            <a:r>
              <a:rPr lang="it-IT" dirty="0" smtClean="0"/>
              <a:t>.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 markup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annotate text, and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annotations</a:t>
            </a:r>
            <a:r>
              <a:rPr lang="it-IT" dirty="0" smtClean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meaning</a:t>
            </a:r>
            <a:r>
              <a:rPr lang="it-IT" dirty="0"/>
              <a:t> to the </a:t>
            </a:r>
            <a:r>
              <a:rPr lang="it-IT" dirty="0" err="1" smtClean="0"/>
              <a:t>contents</a:t>
            </a:r>
            <a:r>
              <a:rPr lang="it-IT" dirty="0" smtClean="0"/>
              <a:t> </a:t>
            </a:r>
            <a:r>
              <a:rPr lang="it-IT" dirty="0"/>
              <a:t>of </a:t>
            </a:r>
            <a:r>
              <a:rPr lang="it-IT" dirty="0" smtClean="0"/>
              <a:t>a </a:t>
            </a:r>
            <a:r>
              <a:rPr lang="it-IT" dirty="0" err="1" smtClean="0"/>
              <a:t>document</a:t>
            </a:r>
            <a:r>
              <a:rPr lang="it-IT" dirty="0" smtClean="0"/>
              <a:t>.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HTML </a:t>
            </a:r>
            <a:r>
              <a:rPr lang="it-IT" dirty="0" err="1" smtClean="0"/>
              <a:t>allows</a:t>
            </a:r>
            <a:r>
              <a:rPr lang="it-IT" dirty="0" smtClean="0"/>
              <a:t> to </a:t>
            </a:r>
            <a:r>
              <a:rPr lang="it-IT" b="1" dirty="0" err="1" smtClean="0"/>
              <a:t>structure</a:t>
            </a:r>
            <a:r>
              <a:rPr lang="it-IT" b="1" dirty="0" smtClean="0"/>
              <a:t> web </a:t>
            </a:r>
            <a:r>
              <a:rPr lang="it-IT" b="1" dirty="0" err="1" smtClean="0"/>
              <a:t>pages</a:t>
            </a:r>
            <a:r>
              <a:rPr lang="it-IT" b="1" dirty="0" smtClean="0"/>
              <a:t> </a:t>
            </a:r>
            <a:r>
              <a:rPr lang="it-IT" dirty="0" smtClean="0"/>
              <a:t>so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their</a:t>
            </a:r>
            <a:r>
              <a:rPr lang="it-IT" dirty="0" smtClean="0"/>
              <a:t> information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arranged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the layout </a:t>
            </a:r>
            <a:r>
              <a:rPr lang="it-IT" dirty="0" err="1" smtClean="0"/>
              <a:t>specified</a:t>
            </a:r>
            <a:r>
              <a:rPr lang="it-IT" dirty="0" smtClean="0"/>
              <a:t> by HTML </a:t>
            </a:r>
            <a:r>
              <a:rPr lang="it-IT" b="1" dirty="0" err="1" smtClean="0"/>
              <a:t>tags</a:t>
            </a:r>
            <a:r>
              <a:rPr lang="it-IT" dirty="0" smtClean="0"/>
              <a:t>.  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5352202" y="5880963"/>
            <a:ext cx="4548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  <a:r>
              <a:rPr lang="it-IT" dirty="0"/>
              <a:t> </a:t>
            </a:r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://www.w3schools.com/html/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5292348" y="4028995"/>
            <a:ext cx="6852512" cy="1754326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u="sng" dirty="0" smtClean="0"/>
              <a:t>How to view the HTML source code of a web page using a browser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Right-click </a:t>
            </a:r>
            <a:r>
              <a:rPr lang="en-US" dirty="0"/>
              <a:t>in an HTML page and </a:t>
            </a:r>
            <a:r>
              <a:rPr lang="en-US" dirty="0" smtClean="0"/>
              <a:t>click the “</a:t>
            </a:r>
            <a:r>
              <a:rPr lang="en-US" i="1" dirty="0" smtClean="0"/>
              <a:t>View </a:t>
            </a:r>
            <a:r>
              <a:rPr lang="en-US" i="1" dirty="0"/>
              <a:t>Page </a:t>
            </a:r>
            <a:r>
              <a:rPr lang="en-US" i="1" dirty="0" smtClean="0"/>
              <a:t>Source</a:t>
            </a:r>
            <a:r>
              <a:rPr lang="en-US" dirty="0" smtClean="0"/>
              <a:t>”  option (in </a:t>
            </a:r>
            <a:r>
              <a:rPr lang="en-US" dirty="0"/>
              <a:t>Chrome) or </a:t>
            </a:r>
            <a:r>
              <a:rPr lang="en-US" dirty="0" smtClean="0"/>
              <a:t>“</a:t>
            </a:r>
            <a:r>
              <a:rPr lang="en-US" i="1" dirty="0" smtClean="0"/>
              <a:t>View Source</a:t>
            </a:r>
            <a:r>
              <a:rPr lang="en-US" dirty="0" smtClean="0"/>
              <a:t>”  in Edge. A similar option is present also in </a:t>
            </a:r>
            <a:r>
              <a:rPr lang="en-US" dirty="0"/>
              <a:t>other browsers</a:t>
            </a:r>
            <a:r>
              <a:rPr lang="en-US" dirty="0" smtClean="0"/>
              <a:t>. There is also a keyboard shortcut </a:t>
            </a:r>
            <a:r>
              <a:rPr lang="en-US" b="1" dirty="0" smtClean="0"/>
              <a:t>CTRL + U</a:t>
            </a:r>
            <a:r>
              <a:rPr lang="en-US" dirty="0"/>
              <a:t> </a:t>
            </a:r>
            <a:r>
              <a:rPr lang="en-US" dirty="0" smtClean="0"/>
              <a:t>(valid for Chrome/Firefox on Windows and Linux).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9" y="4028995"/>
            <a:ext cx="480267" cy="76163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44" y="3944579"/>
            <a:ext cx="3317576" cy="22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28" y="1059860"/>
            <a:ext cx="8147501" cy="48113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330025" y="654135"/>
            <a:ext cx="7531947" cy="391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HTML page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947891" y="5968980"/>
            <a:ext cx="928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W3schools </a:t>
            </a:r>
            <a:r>
              <a:rPr lang="it-IT" b="1" dirty="0" err="1" smtClean="0"/>
              <a:t>try-it</a:t>
            </a:r>
            <a:r>
              <a:rPr lang="it-IT" b="1" dirty="0" smtClean="0"/>
              <a:t> website</a:t>
            </a:r>
            <a:r>
              <a:rPr lang="it-IT" dirty="0" smtClean="0"/>
              <a:t>: </a:t>
            </a:r>
            <a:r>
              <a:rPr lang="it-IT" dirty="0" smtClean="0">
                <a:hlinkClick r:id="rId5"/>
              </a:rPr>
              <a:t>https://www.w3schools.com/html/tryit.asp?filename=tryhtml_default</a:t>
            </a:r>
            <a:endParaRPr lang="it-IT" dirty="0"/>
          </a:p>
        </p:txBody>
      </p:sp>
      <p:sp>
        <p:nvSpPr>
          <p:cNvPr id="12" name="Rettangolo arrotondato 11"/>
          <p:cNvSpPr/>
          <p:nvPr/>
        </p:nvSpPr>
        <p:spPr>
          <a:xfrm>
            <a:off x="2520145" y="3298277"/>
            <a:ext cx="1714500" cy="3505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2421085" y="3796729"/>
            <a:ext cx="1889760" cy="27497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/>
          <p:cNvCxnSpPr>
            <a:stCxn id="12" idx="3"/>
          </p:cNvCxnSpPr>
          <p:nvPr/>
        </p:nvCxnSpPr>
        <p:spPr>
          <a:xfrm flipV="1">
            <a:off x="4234645" y="2316433"/>
            <a:ext cx="2831650" cy="11571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4" idx="3"/>
          </p:cNvCxnSpPr>
          <p:nvPr/>
        </p:nvCxnSpPr>
        <p:spPr>
          <a:xfrm flipV="1">
            <a:off x="4310845" y="2831270"/>
            <a:ext cx="2755450" cy="110294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53" y="1110260"/>
            <a:ext cx="8148770" cy="472275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330025" y="654135"/>
            <a:ext cx="7531947" cy="391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HTML page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947891" y="5968980"/>
            <a:ext cx="928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W3schools </a:t>
            </a:r>
            <a:r>
              <a:rPr lang="it-IT" b="1" dirty="0" err="1" smtClean="0"/>
              <a:t>try-it</a:t>
            </a:r>
            <a:r>
              <a:rPr lang="it-IT" b="1" dirty="0" smtClean="0"/>
              <a:t> website</a:t>
            </a:r>
            <a:r>
              <a:rPr lang="it-IT" dirty="0" smtClean="0"/>
              <a:t>: </a:t>
            </a:r>
            <a:r>
              <a:rPr lang="it-IT" dirty="0" smtClean="0">
                <a:hlinkClick r:id="rId5"/>
              </a:rPr>
              <a:t>https://www.w3schools.com/html/tryit.asp?filename=tryhtml_default</a:t>
            </a:r>
            <a:endParaRPr lang="it-IT" dirty="0"/>
          </a:p>
        </p:txBody>
      </p:sp>
      <p:sp>
        <p:nvSpPr>
          <p:cNvPr id="12" name="Rettangolo arrotondato 11"/>
          <p:cNvSpPr/>
          <p:nvPr/>
        </p:nvSpPr>
        <p:spPr>
          <a:xfrm>
            <a:off x="2520145" y="3298277"/>
            <a:ext cx="1714500" cy="3505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2421085" y="3796729"/>
            <a:ext cx="1889760" cy="27497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/>
          <p:cNvCxnSpPr>
            <a:stCxn id="12" idx="3"/>
          </p:cNvCxnSpPr>
          <p:nvPr/>
        </p:nvCxnSpPr>
        <p:spPr>
          <a:xfrm flipV="1">
            <a:off x="4234645" y="2357672"/>
            <a:ext cx="2750355" cy="11158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4" idx="3"/>
          </p:cNvCxnSpPr>
          <p:nvPr/>
        </p:nvCxnSpPr>
        <p:spPr>
          <a:xfrm flipV="1">
            <a:off x="4310845" y="2888156"/>
            <a:ext cx="2674155" cy="104606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arrotondato 17"/>
          <p:cNvSpPr/>
          <p:nvPr/>
        </p:nvSpPr>
        <p:spPr>
          <a:xfrm>
            <a:off x="2118360" y="4219584"/>
            <a:ext cx="4617720" cy="56577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2 19"/>
          <p:cNvCxnSpPr>
            <a:stCxn id="18" idx="3"/>
          </p:cNvCxnSpPr>
          <p:nvPr/>
        </p:nvCxnSpPr>
        <p:spPr>
          <a:xfrm flipV="1">
            <a:off x="6736080" y="3298277"/>
            <a:ext cx="1767840" cy="120419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4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51839" y="653645"/>
            <a:ext cx="7531947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anatomy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an HTML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1974518" y="2495352"/>
            <a:ext cx="8242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</a:t>
            </a:r>
            <a:r>
              <a:rPr lang="it-IT" sz="48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 </a:t>
            </a:r>
            <a:r>
              <a:rPr lang="it-IT" sz="48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</a:t>
            </a:r>
            <a:r>
              <a:rPr lang="it-IT" sz="48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it-IT" sz="48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paragraph</a:t>
            </a:r>
            <a:r>
              <a:rPr lang="it-IT" sz="48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&lt;/</a:t>
            </a:r>
            <a:r>
              <a:rPr lang="it-IT" sz="48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706412" y="4226146"/>
            <a:ext cx="4663440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stands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paragraph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373412" y="3759320"/>
            <a:ext cx="344517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text of 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paragraph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Parentesi graffa chiusa 24"/>
          <p:cNvSpPr/>
          <p:nvPr/>
        </p:nvSpPr>
        <p:spPr>
          <a:xfrm rot="5400000">
            <a:off x="5705204" y="696917"/>
            <a:ext cx="410416" cy="5242560"/>
          </a:xfrm>
          <a:prstGeom prst="rightBrace">
            <a:avLst>
              <a:gd name="adj1" fmla="val 8333"/>
              <a:gd name="adj2" fmla="val 52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Parentesi graffa aperta 31"/>
          <p:cNvSpPr/>
          <p:nvPr/>
        </p:nvSpPr>
        <p:spPr>
          <a:xfrm rot="16200000">
            <a:off x="9169392" y="2694049"/>
            <a:ext cx="426720" cy="1264600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8729368" y="3759320"/>
            <a:ext cx="13211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Closing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Parentesi graffa aperta 33"/>
          <p:cNvSpPr/>
          <p:nvPr/>
        </p:nvSpPr>
        <p:spPr>
          <a:xfrm rot="16200000">
            <a:off x="2363775" y="2736743"/>
            <a:ext cx="426720" cy="1205234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1923751" y="3732862"/>
            <a:ext cx="144783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105135" y="1249358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3600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paragraph</a:t>
            </a:r>
            <a:r>
              <a:rPr lang="it-IT" sz="3600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3600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36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330025" y="663617"/>
            <a:ext cx="7531947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anatomy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an HTML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2179936" y="2250328"/>
            <a:ext cx="817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</a:t>
            </a:r>
            <a:r>
              <a:rPr lang="it-IT" sz="48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h1</a:t>
            </a:r>
            <a:r>
              <a:rPr lang="it-IT" sz="48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it-IT" sz="4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</a:t>
            </a:r>
            <a:r>
              <a:rPr lang="it-IT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it-IT" sz="4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  <a:r>
              <a:rPr lang="it-IT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&lt;/</a:t>
            </a:r>
            <a:r>
              <a:rPr lang="it-IT" sz="48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h1</a:t>
            </a:r>
            <a:r>
              <a:rPr lang="it-IT" sz="4800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958810" y="4133467"/>
            <a:ext cx="8274375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h1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stands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first-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level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578830" y="3514296"/>
            <a:ext cx="322395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text of 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Parentesi graffa chiusa 24"/>
          <p:cNvSpPr/>
          <p:nvPr/>
        </p:nvSpPr>
        <p:spPr>
          <a:xfrm rot="5400000">
            <a:off x="5903277" y="662988"/>
            <a:ext cx="410416" cy="4820370"/>
          </a:xfrm>
          <a:prstGeom prst="rightBrace">
            <a:avLst>
              <a:gd name="adj1" fmla="val 8333"/>
              <a:gd name="adj2" fmla="val 52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Parentesi graffa aperta 31"/>
          <p:cNvSpPr/>
          <p:nvPr/>
        </p:nvSpPr>
        <p:spPr>
          <a:xfrm rot="16200000">
            <a:off x="9140983" y="2373976"/>
            <a:ext cx="426720" cy="1417294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8693745" y="3488658"/>
            <a:ext cx="13211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Closing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Parentesi graffa aperta 33"/>
          <p:cNvSpPr/>
          <p:nvPr/>
        </p:nvSpPr>
        <p:spPr>
          <a:xfrm rot="16200000">
            <a:off x="2761024" y="2491719"/>
            <a:ext cx="426720" cy="1205234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2250468" y="3488658"/>
            <a:ext cx="144783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4381426" y="1280723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3600" dirty="0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3600" dirty="0" err="1" smtClean="0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  <a:r>
              <a:rPr lang="it-IT" sz="3600" dirty="0" smtClean="0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3600" dirty="0" err="1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3600" dirty="0">
              <a:solidFill>
                <a:srgbClr val="5B9BD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19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51839" y="653645"/>
            <a:ext cx="7531947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anatomy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an HTML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1529625" y="3378294"/>
            <a:ext cx="10067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</a:t>
            </a:r>
            <a:r>
              <a:rPr lang="en-US" sz="20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href</a:t>
            </a:r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="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https://www.santexrimar.com</a:t>
            </a:r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/"&gt;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link to SANTEX RIMAR GROUP</a:t>
            </a:r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&lt;/</a:t>
            </a:r>
            <a:r>
              <a:rPr lang="en-US" sz="20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20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endParaRPr lang="it-IT" sz="2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912728" y="2345235"/>
            <a:ext cx="4507965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sz="36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 </a:t>
            </a:r>
            <a:r>
              <a:rPr lang="it-IT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defines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it-IT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hyperlink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6376762" y="4298032"/>
            <a:ext cx="4527201" cy="92333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text of the link.</a:t>
            </a:r>
          </a:p>
          <a:p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NB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This is the only part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visible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user.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Parentesi graffa chiusa 24"/>
          <p:cNvSpPr/>
          <p:nvPr/>
        </p:nvSpPr>
        <p:spPr>
          <a:xfrm rot="5400000">
            <a:off x="8423853" y="1630814"/>
            <a:ext cx="410416" cy="4504598"/>
          </a:xfrm>
          <a:prstGeom prst="rightBrace">
            <a:avLst>
              <a:gd name="adj1" fmla="val 8333"/>
              <a:gd name="adj2" fmla="val 52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1926682" y="4262854"/>
            <a:ext cx="4250598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href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tag attribute,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indicates the link's destination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322838" y="1312177"/>
            <a:ext cx="3708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3600" dirty="0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hyperlink </a:t>
            </a:r>
            <a:r>
              <a:rPr lang="it-IT" sz="3600" dirty="0" err="1">
                <a:solidFill>
                  <a:srgbClr val="5B9BD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endParaRPr lang="it-IT" sz="3600" dirty="0">
              <a:solidFill>
                <a:srgbClr val="5B9BD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Parentesi graffa chiusa 17"/>
          <p:cNvSpPr/>
          <p:nvPr/>
        </p:nvSpPr>
        <p:spPr>
          <a:xfrm rot="5400000">
            <a:off x="3846773" y="1745024"/>
            <a:ext cx="410416" cy="4250598"/>
          </a:xfrm>
          <a:prstGeom prst="rightBrace">
            <a:avLst>
              <a:gd name="adj1" fmla="val 8333"/>
              <a:gd name="adj2" fmla="val 52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47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1174808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Client-Server Architecture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23" y="2381884"/>
            <a:ext cx="8096952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765299" y="639478"/>
            <a:ext cx="8661400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anatomy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an HTML web page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ttangolo 16"/>
          <p:cNvSpPr/>
          <p:nvPr/>
        </p:nvSpPr>
        <p:spPr>
          <a:xfrm>
            <a:off x="7316367" y="1423142"/>
            <a:ext cx="4875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2400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element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elements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up a web page.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1358226"/>
            <a:ext cx="6470381" cy="482899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316366" y="3059535"/>
            <a:ext cx="4621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it-IT" sz="2400" dirty="0" smtClean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body</a:t>
            </a:r>
            <a:r>
              <a:rPr lang="it-IT" sz="2400" dirty="0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contains</a:t>
            </a:r>
            <a:r>
              <a:rPr lang="it-IT" sz="2400" dirty="0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</a:t>
            </a:r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sz="2400" dirty="0" err="1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elements</a:t>
            </a:r>
            <a:r>
              <a:rPr lang="it-IT" sz="2400" dirty="0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</a:t>
            </a:r>
            <a:r>
              <a:rPr lang="it-IT" sz="2400" b="1" dirty="0" err="1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visible</a:t>
            </a:r>
            <a:r>
              <a:rPr lang="it-IT" sz="2400" dirty="0" smtClean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a </a:t>
            </a:r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page.</a:t>
            </a:r>
          </a:p>
        </p:txBody>
      </p:sp>
    </p:spTree>
    <p:extLst>
      <p:ext uri="{BB962C8B-B14F-4D97-AF65-F5344CB8AC3E}">
        <p14:creationId xmlns:p14="http://schemas.microsoft.com/office/powerpoint/2010/main" val="37717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765299" y="616650"/>
            <a:ext cx="8661400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relevant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HTML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tags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1910080" y="5691845"/>
            <a:ext cx="615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 </a:t>
            </a:r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://www.w3schools.com/html/html_basic.asp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441960" y="1235394"/>
            <a:ext cx="113741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HTML </a:t>
            </a:r>
            <a:r>
              <a:rPr lang="en-US" b="1" dirty="0" smtClean="0"/>
              <a:t>Headings</a:t>
            </a:r>
            <a:r>
              <a:rPr lang="en-US" dirty="0" smtClean="0"/>
              <a:t>: </a:t>
            </a:r>
            <a:r>
              <a:rPr lang="en-US" dirty="0"/>
              <a:t>defined with the &lt;</a:t>
            </a:r>
            <a:r>
              <a:rPr lang="en-US" b="1" dirty="0">
                <a:solidFill>
                  <a:schemeClr val="accent4"/>
                </a:solidFill>
              </a:rPr>
              <a:t>h1</a:t>
            </a:r>
            <a:r>
              <a:rPr lang="en-US" dirty="0"/>
              <a:t>&gt; to &lt;</a:t>
            </a:r>
            <a:r>
              <a:rPr lang="en-US" b="1" dirty="0">
                <a:solidFill>
                  <a:schemeClr val="accent4"/>
                </a:solidFill>
              </a:rPr>
              <a:t>h6</a:t>
            </a:r>
            <a:r>
              <a:rPr lang="en-US" dirty="0"/>
              <a:t>&gt; tags</a:t>
            </a:r>
            <a:r>
              <a:rPr lang="en-US" dirty="0" smtClean="0"/>
              <a:t>. </a:t>
            </a:r>
            <a:r>
              <a:rPr lang="en-US" dirty="0"/>
              <a:t>&lt;</a:t>
            </a:r>
            <a:r>
              <a:rPr lang="en-US" b="1" dirty="0">
                <a:solidFill>
                  <a:schemeClr val="accent4"/>
                </a:solidFill>
              </a:rPr>
              <a:t>h1</a:t>
            </a:r>
            <a:r>
              <a:rPr lang="en-US" dirty="0"/>
              <a:t>&gt; defines the most important </a:t>
            </a:r>
            <a:r>
              <a:rPr lang="en-US" dirty="0" smtClean="0"/>
              <a:t>heading (biggest); &lt;</a:t>
            </a:r>
            <a:r>
              <a:rPr lang="en-US" b="1" dirty="0" smtClean="0">
                <a:solidFill>
                  <a:schemeClr val="accent4"/>
                </a:solidFill>
              </a:rPr>
              <a:t>h6</a:t>
            </a:r>
            <a:r>
              <a:rPr lang="en-US" dirty="0"/>
              <a:t>&gt; defines the least important </a:t>
            </a:r>
            <a:r>
              <a:rPr lang="en-US" dirty="0" smtClean="0"/>
              <a:t>heading (smallest). 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HTML </a:t>
            </a:r>
            <a:r>
              <a:rPr lang="en-US" b="1" dirty="0" smtClean="0"/>
              <a:t>Images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 smtClean="0"/>
              <a:t>defined </a:t>
            </a:r>
            <a:r>
              <a:rPr lang="en-US" dirty="0"/>
              <a:t>with the &lt;</a:t>
            </a:r>
            <a:r>
              <a:rPr lang="en-US" b="1" dirty="0" err="1">
                <a:solidFill>
                  <a:schemeClr val="accent4"/>
                </a:solidFill>
              </a:rPr>
              <a:t>img</a:t>
            </a:r>
            <a:r>
              <a:rPr lang="en-US" dirty="0"/>
              <a:t>&gt; tag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Properties: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b="1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/>
              <a:t> attribute allows to specify the image source file.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alt</a:t>
            </a:r>
            <a:r>
              <a:rPr lang="en-US" dirty="0" smtClean="0"/>
              <a:t> attribute </a:t>
            </a:r>
            <a:r>
              <a:rPr lang="en-US" dirty="0"/>
              <a:t>allows to </a:t>
            </a:r>
            <a:r>
              <a:rPr lang="en-US" dirty="0" smtClean="0"/>
              <a:t>specify the alternative text shown in </a:t>
            </a:r>
            <a:r>
              <a:rPr lang="en-US" dirty="0"/>
              <a:t>case the image cannot be </a:t>
            </a:r>
            <a:r>
              <a:rPr lang="en-US" dirty="0" smtClean="0"/>
              <a:t>displayed.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1"/>
                </a:solidFill>
              </a:rPr>
              <a:t>width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1"/>
                </a:solidFill>
              </a:rPr>
              <a:t>height </a:t>
            </a:r>
            <a:r>
              <a:rPr lang="en-US" dirty="0" smtClean="0"/>
              <a:t>attributes specify the width and the height respectively of the image.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HTML line break</a:t>
            </a:r>
            <a:r>
              <a:rPr lang="en-US" dirty="0" smtClean="0"/>
              <a:t>: The </a:t>
            </a:r>
            <a:r>
              <a:rPr lang="en-US" dirty="0"/>
              <a:t>&lt;</a:t>
            </a:r>
            <a:r>
              <a:rPr lang="en-US" b="1" dirty="0" err="1">
                <a:solidFill>
                  <a:schemeClr val="accent4"/>
                </a:solidFill>
              </a:rPr>
              <a:t>br</a:t>
            </a:r>
            <a:r>
              <a:rPr lang="en-US" dirty="0"/>
              <a:t>&gt; tag inserts a single line break</a:t>
            </a:r>
            <a:r>
              <a:rPr lang="en-US" dirty="0" smtClean="0"/>
              <a:t>. After the line break the text is wrapped.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/>
          <p:cNvSpPr/>
          <p:nvPr/>
        </p:nvSpPr>
        <p:spPr>
          <a:xfrm>
            <a:off x="441960" y="1566114"/>
            <a:ext cx="113741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HTML Lists</a:t>
            </a:r>
            <a:r>
              <a:rPr lang="en-US" dirty="0"/>
              <a:t>: there are two </a:t>
            </a:r>
            <a:r>
              <a:rPr lang="en-US" dirty="0" smtClean="0"/>
              <a:t>main types </a:t>
            </a:r>
            <a:r>
              <a:rPr lang="en-US" dirty="0"/>
              <a:t>of </a:t>
            </a:r>
            <a:r>
              <a:rPr lang="en-US" dirty="0" smtClean="0"/>
              <a:t>HTML lists</a:t>
            </a:r>
            <a:r>
              <a:rPr lang="en-US" dirty="0"/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Ordered lists</a:t>
            </a:r>
            <a:r>
              <a:rPr lang="en-US" dirty="0"/>
              <a:t>: defined with tag &lt;</a:t>
            </a:r>
            <a:r>
              <a:rPr lang="en-US" b="1" dirty="0" err="1">
                <a:solidFill>
                  <a:schemeClr val="accent4"/>
                </a:solidFill>
              </a:rPr>
              <a:t>ol</a:t>
            </a:r>
            <a:r>
              <a:rPr lang="en-US" dirty="0"/>
              <a:t>&gt;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Unordered lists</a:t>
            </a:r>
            <a:r>
              <a:rPr lang="en-US" dirty="0"/>
              <a:t>: defined with tag &lt;</a:t>
            </a:r>
            <a:r>
              <a:rPr lang="en-US" b="1" dirty="0" err="1">
                <a:solidFill>
                  <a:schemeClr val="accent4"/>
                </a:solidFill>
              </a:rPr>
              <a:t>ul</a:t>
            </a:r>
            <a:r>
              <a:rPr lang="en-US" dirty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Each list item starts with the &lt;</a:t>
            </a:r>
            <a:r>
              <a:rPr lang="en-US" b="1" dirty="0">
                <a:solidFill>
                  <a:schemeClr val="accent4"/>
                </a:solidFill>
              </a:rPr>
              <a:t>li</a:t>
            </a:r>
            <a:r>
              <a:rPr lang="en-US" dirty="0"/>
              <a:t>&gt; </a:t>
            </a:r>
            <a:r>
              <a:rPr lang="en-US" dirty="0" smtClean="0"/>
              <a:t>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HTML </a:t>
            </a:r>
            <a:r>
              <a:rPr lang="en-US" b="1" dirty="0" smtClean="0"/>
              <a:t>tables</a:t>
            </a:r>
            <a:r>
              <a:rPr lang="en-US" dirty="0" smtClean="0"/>
              <a:t>: defined using the </a:t>
            </a:r>
            <a:r>
              <a:rPr lang="en-US" dirty="0"/>
              <a:t>&lt;</a:t>
            </a:r>
            <a:r>
              <a:rPr lang="en-US" b="1" dirty="0">
                <a:solidFill>
                  <a:schemeClr val="accent4"/>
                </a:solidFill>
              </a:rPr>
              <a:t>table</a:t>
            </a:r>
            <a:r>
              <a:rPr lang="en-US" dirty="0"/>
              <a:t>&gt; </a:t>
            </a:r>
            <a:r>
              <a:rPr lang="en-US" dirty="0" smtClean="0"/>
              <a:t>tag.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Properties</a:t>
            </a:r>
            <a:r>
              <a:rPr lang="en-US" dirty="0" smtClean="0"/>
              <a:t>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Each table row is defined with a &lt;</a:t>
            </a:r>
            <a:r>
              <a:rPr lang="en-US" b="1" dirty="0" err="1">
                <a:solidFill>
                  <a:schemeClr val="accent4"/>
                </a:solidFill>
              </a:rPr>
              <a:t>tr</a:t>
            </a:r>
            <a:r>
              <a:rPr lang="en-US" dirty="0"/>
              <a:t>&gt; tag. Each table header is defined with a &lt;</a:t>
            </a:r>
            <a:r>
              <a:rPr lang="en-US" b="1" dirty="0" err="1">
                <a:solidFill>
                  <a:schemeClr val="accent4"/>
                </a:solidFill>
              </a:rPr>
              <a:t>th</a:t>
            </a:r>
            <a:r>
              <a:rPr lang="en-US" dirty="0"/>
              <a:t>&gt; tag. Each table </a:t>
            </a:r>
            <a:r>
              <a:rPr lang="en-US" dirty="0" smtClean="0"/>
              <a:t>cell </a:t>
            </a:r>
            <a:r>
              <a:rPr lang="en-US" dirty="0"/>
              <a:t>is defined with a &lt;</a:t>
            </a:r>
            <a:r>
              <a:rPr lang="en-US" b="1" dirty="0">
                <a:solidFill>
                  <a:schemeClr val="accent4"/>
                </a:solidFill>
              </a:rPr>
              <a:t>td</a:t>
            </a:r>
            <a:r>
              <a:rPr lang="en-US" dirty="0"/>
              <a:t>&gt; tag</a:t>
            </a:r>
            <a:r>
              <a:rPr lang="en-US" dirty="0" smtClean="0"/>
              <a:t>.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By default, the text in &lt;</a:t>
            </a:r>
            <a:r>
              <a:rPr lang="en-US" b="1" dirty="0" err="1">
                <a:solidFill>
                  <a:schemeClr val="accent4"/>
                </a:solidFill>
              </a:rPr>
              <a:t>th</a:t>
            </a:r>
            <a:r>
              <a:rPr lang="en-US" dirty="0"/>
              <a:t>&gt; elements are bold and centered</a:t>
            </a:r>
            <a:r>
              <a:rPr lang="en-US" dirty="0" smtClean="0"/>
              <a:t>.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By default, the text in &lt;</a:t>
            </a:r>
            <a:r>
              <a:rPr lang="en-US" b="1" dirty="0">
                <a:solidFill>
                  <a:schemeClr val="accent4"/>
                </a:solidFill>
              </a:rPr>
              <a:t>td</a:t>
            </a:r>
            <a:r>
              <a:rPr lang="en-US" dirty="0"/>
              <a:t>&gt; elements are regular and left-aligned.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765299" y="735140"/>
            <a:ext cx="8661400" cy="618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relevant</a:t>
            </a:r>
            <a:r>
              <a:rPr lang="it-IT" sz="40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HTML </a:t>
            </a:r>
            <a:r>
              <a:rPr lang="it-IT" sz="40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tags</a:t>
            </a:r>
            <a:endParaRPr lang="it-IT" sz="40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53947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2179936" y="5816712"/>
            <a:ext cx="615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 </a:t>
            </a:r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://www.w3schools.com/html/html_basic.asp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00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/>
          <p:cNvSpPr/>
          <p:nvPr/>
        </p:nvSpPr>
        <p:spPr>
          <a:xfrm>
            <a:off x="223520" y="1240878"/>
            <a:ext cx="1186688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HTML forms allow the users to provide information by filling up input fields (e.g. text boxes, </a:t>
            </a:r>
            <a:r>
              <a:rPr lang="en-US" dirty="0"/>
              <a:t>check </a:t>
            </a:r>
            <a:r>
              <a:rPr lang="en-US" dirty="0" smtClean="0"/>
              <a:t>boxes and </a:t>
            </a:r>
            <a:r>
              <a:rPr lang="en-US" dirty="0"/>
              <a:t>drop-down </a:t>
            </a:r>
            <a:r>
              <a:rPr lang="en-US" dirty="0" smtClean="0"/>
              <a:t>lists).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HTML &lt;</a:t>
            </a:r>
            <a:r>
              <a:rPr lang="en-US" b="1" dirty="0">
                <a:solidFill>
                  <a:schemeClr val="accent4"/>
                </a:solidFill>
              </a:rPr>
              <a:t>form</a:t>
            </a:r>
            <a:r>
              <a:rPr lang="en-US" dirty="0"/>
              <a:t>&gt; </a:t>
            </a:r>
            <a:r>
              <a:rPr lang="en-US" dirty="0" smtClean="0"/>
              <a:t>define an </a:t>
            </a:r>
            <a:r>
              <a:rPr lang="en-US" dirty="0"/>
              <a:t>HTML form and </a:t>
            </a:r>
            <a:r>
              <a:rPr lang="en-US" dirty="0" smtClean="0"/>
              <a:t>act as a </a:t>
            </a:r>
            <a:r>
              <a:rPr lang="en-US" dirty="0"/>
              <a:t>container for different types of input elements, such as: text fields, checkboxes, radio buttons, submit </a:t>
            </a:r>
            <a:r>
              <a:rPr lang="en-US" dirty="0" smtClean="0"/>
              <a:t>buttons, etc. </a:t>
            </a:r>
          </a:p>
          <a:p>
            <a:pPr lvl="1"/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Properties</a:t>
            </a:r>
            <a:r>
              <a:rPr lang="en-US" dirty="0"/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accent1"/>
                </a:solidFill>
              </a:rPr>
              <a:t>action</a:t>
            </a:r>
            <a:r>
              <a:rPr lang="en-US" dirty="0" smtClean="0"/>
              <a:t> </a:t>
            </a:r>
            <a:r>
              <a:rPr lang="en-US" dirty="0"/>
              <a:t>attribute allows to specify the </a:t>
            </a:r>
            <a:r>
              <a:rPr lang="en-US" dirty="0" smtClean="0"/>
              <a:t>URL of the destination web page that will receive the form data. (Where the form data are sent)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accent1"/>
                </a:solidFill>
              </a:rPr>
              <a:t>method</a:t>
            </a:r>
            <a:r>
              <a:rPr lang="en-US" dirty="0" smtClean="0"/>
              <a:t> </a:t>
            </a:r>
            <a:r>
              <a:rPr lang="en-US" dirty="0"/>
              <a:t>attribute allows to specify the </a:t>
            </a:r>
            <a:r>
              <a:rPr lang="en-US" dirty="0" smtClean="0"/>
              <a:t>HTTP method (e.g. GET, POST) used to send the form data. (How </a:t>
            </a:r>
            <a:r>
              <a:rPr lang="en-US" dirty="0"/>
              <a:t>the form data are sent)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972617" y="689227"/>
            <a:ext cx="8246763" cy="548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forms</a:t>
            </a:r>
            <a:endParaRPr lang="it-IT" sz="32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623625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1159406" y="5217773"/>
            <a:ext cx="6156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https://www.w3schools.com/html/html_forms.asp</a:t>
            </a:r>
            <a:endParaRPr lang="it-IT" sz="12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https://www.w3schools.com/html/tryit.asp?filename=tryhtml_form_submit</a:t>
            </a:r>
            <a:endParaRPr lang="it-IT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8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-440511" y="811937"/>
            <a:ext cx="8246763" cy="548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623625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6404129" y="646353"/>
            <a:ext cx="6156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https://www.w3schools.com/html/html_forms.asp</a:t>
            </a:r>
            <a:endParaRPr lang="it-IT" sz="12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https://www.w3schools.com/html/tryit.asp?filename=tryhtml_form_submit</a:t>
            </a:r>
            <a:endParaRPr lang="it-IT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48" y="1526488"/>
            <a:ext cx="10828744" cy="47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453067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-440511" y="811937"/>
            <a:ext cx="8246763" cy="5489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41960" y="623625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6404129" y="646353"/>
            <a:ext cx="6156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https://www.w3schools.com/html/html_forms.asp</a:t>
            </a:r>
            <a:endParaRPr lang="it-IT" sz="12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https://www.w3schools.com/html/tryit.asp?filename=tryhtml_form_submit</a:t>
            </a:r>
            <a:endParaRPr lang="it-IT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48" y="1526488"/>
            <a:ext cx="10828744" cy="4771700"/>
          </a:xfrm>
          <a:prstGeom prst="rect">
            <a:avLst/>
          </a:prstGeom>
        </p:spPr>
      </p:pic>
      <p:sp>
        <p:nvSpPr>
          <p:cNvPr id="12" name="Rettangolo arrotondato 11"/>
          <p:cNvSpPr/>
          <p:nvPr/>
        </p:nvSpPr>
        <p:spPr>
          <a:xfrm>
            <a:off x="2179936" y="3171463"/>
            <a:ext cx="1381144" cy="32409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2599036" y="2268601"/>
            <a:ext cx="355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Web page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receives</a:t>
            </a:r>
            <a:r>
              <a:rPr lang="it-IT" dirty="0" smtClean="0"/>
              <a:t> and </a:t>
            </a:r>
            <a:r>
              <a:rPr lang="it-IT" dirty="0" err="1" smtClean="0"/>
              <a:t>handles</a:t>
            </a:r>
            <a:r>
              <a:rPr lang="it-IT" dirty="0" smtClean="0"/>
              <a:t> the </a:t>
            </a:r>
            <a:r>
              <a:rPr lang="it-IT" dirty="0" err="1" smtClean="0"/>
              <a:t>form</a:t>
            </a:r>
            <a:r>
              <a:rPr lang="it-IT" dirty="0" smtClean="0"/>
              <a:t> data…</a:t>
            </a:r>
            <a:r>
              <a:rPr lang="it-IT" dirty="0" err="1" smtClean="0"/>
              <a:t>It’s</a:t>
            </a:r>
            <a:r>
              <a:rPr lang="it-IT" dirty="0" smtClean="0"/>
              <a:t> a PHP web page!</a:t>
            </a:r>
            <a:endParaRPr lang="it-IT" dirty="0"/>
          </a:p>
        </p:txBody>
      </p:sp>
      <p:sp>
        <p:nvSpPr>
          <p:cNvPr id="15" name="Fumetto 1 14"/>
          <p:cNvSpPr/>
          <p:nvPr/>
        </p:nvSpPr>
        <p:spPr>
          <a:xfrm>
            <a:off x="2599036" y="2207146"/>
            <a:ext cx="3556652" cy="956595"/>
          </a:xfrm>
          <a:custGeom>
            <a:avLst/>
            <a:gdLst>
              <a:gd name="connsiteX0" fmla="*/ 0 w 3556652"/>
              <a:gd name="connsiteY0" fmla="*/ 0 h 798733"/>
              <a:gd name="connsiteX1" fmla="*/ 592775 w 3556652"/>
              <a:gd name="connsiteY1" fmla="*/ 0 h 798733"/>
              <a:gd name="connsiteX2" fmla="*/ 592775 w 3556652"/>
              <a:gd name="connsiteY2" fmla="*/ 0 h 798733"/>
              <a:gd name="connsiteX3" fmla="*/ 1481938 w 3556652"/>
              <a:gd name="connsiteY3" fmla="*/ 0 h 798733"/>
              <a:gd name="connsiteX4" fmla="*/ 3556652 w 3556652"/>
              <a:gd name="connsiteY4" fmla="*/ 0 h 798733"/>
              <a:gd name="connsiteX5" fmla="*/ 3556652 w 3556652"/>
              <a:gd name="connsiteY5" fmla="*/ 465928 h 798733"/>
              <a:gd name="connsiteX6" fmla="*/ 3556652 w 3556652"/>
              <a:gd name="connsiteY6" fmla="*/ 465928 h 798733"/>
              <a:gd name="connsiteX7" fmla="*/ 3556652 w 3556652"/>
              <a:gd name="connsiteY7" fmla="*/ 665611 h 798733"/>
              <a:gd name="connsiteX8" fmla="*/ 3556652 w 3556652"/>
              <a:gd name="connsiteY8" fmla="*/ 798733 h 798733"/>
              <a:gd name="connsiteX9" fmla="*/ 1481938 w 3556652"/>
              <a:gd name="connsiteY9" fmla="*/ 798733 h 798733"/>
              <a:gd name="connsiteX10" fmla="*/ 590333 w 3556652"/>
              <a:gd name="connsiteY10" fmla="*/ 956595 h 798733"/>
              <a:gd name="connsiteX11" fmla="*/ 592775 w 3556652"/>
              <a:gd name="connsiteY11" fmla="*/ 798733 h 798733"/>
              <a:gd name="connsiteX12" fmla="*/ 0 w 3556652"/>
              <a:gd name="connsiteY12" fmla="*/ 798733 h 798733"/>
              <a:gd name="connsiteX13" fmla="*/ 0 w 3556652"/>
              <a:gd name="connsiteY13" fmla="*/ 665611 h 798733"/>
              <a:gd name="connsiteX14" fmla="*/ 0 w 3556652"/>
              <a:gd name="connsiteY14" fmla="*/ 465928 h 798733"/>
              <a:gd name="connsiteX15" fmla="*/ 0 w 3556652"/>
              <a:gd name="connsiteY15" fmla="*/ 465928 h 798733"/>
              <a:gd name="connsiteX16" fmla="*/ 0 w 3556652"/>
              <a:gd name="connsiteY16" fmla="*/ 0 h 798733"/>
              <a:gd name="connsiteX0" fmla="*/ 0 w 3556652"/>
              <a:gd name="connsiteY0" fmla="*/ 0 h 956595"/>
              <a:gd name="connsiteX1" fmla="*/ 592775 w 3556652"/>
              <a:gd name="connsiteY1" fmla="*/ 0 h 956595"/>
              <a:gd name="connsiteX2" fmla="*/ 592775 w 3556652"/>
              <a:gd name="connsiteY2" fmla="*/ 0 h 956595"/>
              <a:gd name="connsiteX3" fmla="*/ 1481938 w 3556652"/>
              <a:gd name="connsiteY3" fmla="*/ 0 h 956595"/>
              <a:gd name="connsiteX4" fmla="*/ 3556652 w 3556652"/>
              <a:gd name="connsiteY4" fmla="*/ 0 h 956595"/>
              <a:gd name="connsiteX5" fmla="*/ 3556652 w 3556652"/>
              <a:gd name="connsiteY5" fmla="*/ 465928 h 956595"/>
              <a:gd name="connsiteX6" fmla="*/ 3556652 w 3556652"/>
              <a:gd name="connsiteY6" fmla="*/ 465928 h 956595"/>
              <a:gd name="connsiteX7" fmla="*/ 3556652 w 3556652"/>
              <a:gd name="connsiteY7" fmla="*/ 665611 h 956595"/>
              <a:gd name="connsiteX8" fmla="*/ 3556652 w 3556652"/>
              <a:gd name="connsiteY8" fmla="*/ 798733 h 956595"/>
              <a:gd name="connsiteX9" fmla="*/ 902818 w 3556652"/>
              <a:gd name="connsiteY9" fmla="*/ 798733 h 956595"/>
              <a:gd name="connsiteX10" fmla="*/ 590333 w 3556652"/>
              <a:gd name="connsiteY10" fmla="*/ 956595 h 956595"/>
              <a:gd name="connsiteX11" fmla="*/ 592775 w 3556652"/>
              <a:gd name="connsiteY11" fmla="*/ 798733 h 956595"/>
              <a:gd name="connsiteX12" fmla="*/ 0 w 3556652"/>
              <a:gd name="connsiteY12" fmla="*/ 798733 h 956595"/>
              <a:gd name="connsiteX13" fmla="*/ 0 w 3556652"/>
              <a:gd name="connsiteY13" fmla="*/ 665611 h 956595"/>
              <a:gd name="connsiteX14" fmla="*/ 0 w 3556652"/>
              <a:gd name="connsiteY14" fmla="*/ 465928 h 956595"/>
              <a:gd name="connsiteX15" fmla="*/ 0 w 3556652"/>
              <a:gd name="connsiteY15" fmla="*/ 465928 h 956595"/>
              <a:gd name="connsiteX16" fmla="*/ 0 w 3556652"/>
              <a:gd name="connsiteY16" fmla="*/ 0 h 9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56652" h="956595">
                <a:moveTo>
                  <a:pt x="0" y="0"/>
                </a:moveTo>
                <a:lnTo>
                  <a:pt x="592775" y="0"/>
                </a:lnTo>
                <a:lnTo>
                  <a:pt x="592775" y="0"/>
                </a:lnTo>
                <a:lnTo>
                  <a:pt x="1481938" y="0"/>
                </a:lnTo>
                <a:lnTo>
                  <a:pt x="3556652" y="0"/>
                </a:lnTo>
                <a:lnTo>
                  <a:pt x="3556652" y="465928"/>
                </a:lnTo>
                <a:lnTo>
                  <a:pt x="3556652" y="465928"/>
                </a:lnTo>
                <a:lnTo>
                  <a:pt x="3556652" y="665611"/>
                </a:lnTo>
                <a:lnTo>
                  <a:pt x="3556652" y="798733"/>
                </a:lnTo>
                <a:lnTo>
                  <a:pt x="902818" y="798733"/>
                </a:lnTo>
                <a:lnTo>
                  <a:pt x="590333" y="956595"/>
                </a:lnTo>
                <a:lnTo>
                  <a:pt x="592775" y="798733"/>
                </a:lnTo>
                <a:lnTo>
                  <a:pt x="0" y="798733"/>
                </a:lnTo>
                <a:lnTo>
                  <a:pt x="0" y="665611"/>
                </a:lnTo>
                <a:lnTo>
                  <a:pt x="0" y="465928"/>
                </a:lnTo>
                <a:lnTo>
                  <a:pt x="0" y="465928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8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8837"/>
          </a:xfrm>
        </p:spPr>
        <p:txBody>
          <a:bodyPr>
            <a:normAutofit/>
          </a:bodyPr>
          <a:lstStyle/>
          <a:p>
            <a:r>
              <a:rPr lang="it-IT" sz="5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5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endParaRPr lang="it-IT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87276" y="4448612"/>
            <a:ext cx="5069839" cy="519628"/>
          </a:xfrm>
        </p:spPr>
        <p:txBody>
          <a:bodyPr/>
          <a:lstStyle/>
          <a:p>
            <a:r>
              <a:rPr lang="it-IT" dirty="0" err="1" smtClean="0"/>
              <a:t>Examples</a:t>
            </a:r>
            <a:r>
              <a:rPr lang="it-IT" dirty="0" smtClean="0"/>
              <a:t> and source code </a:t>
            </a:r>
            <a:r>
              <a:rPr lang="it-IT" dirty="0" err="1" smtClean="0"/>
              <a:t>available</a:t>
            </a:r>
            <a:r>
              <a:rPr lang="it-IT" dirty="0" smtClean="0"/>
              <a:t> on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26</a:t>
            </a:fld>
            <a:endParaRPr lang="it-IT" dirty="0"/>
          </a:p>
        </p:txBody>
      </p:sp>
      <p:pic>
        <p:nvPicPr>
          <p:cNvPr id="6" name="Immagin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15" y="4336465"/>
            <a:ext cx="1696720" cy="443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523999" y="2340090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381185" y="5146477"/>
            <a:ext cx="542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3"/>
              </a:rPr>
              <a:t>https://github.com/giachell/Big_data_course_FSE_2021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28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08939" y="39405"/>
            <a:ext cx="9144000" cy="579758"/>
          </a:xfrm>
        </p:spPr>
        <p:txBody>
          <a:bodyPr>
            <a:normAutofit/>
          </a:bodyPr>
          <a:lstStyle/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PHP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28217" y="828799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PHP?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801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ttangolo 2"/>
          <p:cNvSpPr/>
          <p:nvPr/>
        </p:nvSpPr>
        <p:spPr>
          <a:xfrm>
            <a:off x="743922" y="1413372"/>
            <a:ext cx="106098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HTML </a:t>
            </a:r>
            <a:r>
              <a:rPr lang="it-IT" dirty="0" smtClean="0"/>
              <a:t>web </a:t>
            </a:r>
            <a:r>
              <a:rPr lang="it-IT" dirty="0" err="1" smtClean="0"/>
              <a:t>pages</a:t>
            </a:r>
            <a:r>
              <a:rPr lang="it-IT" dirty="0" smtClean="0"/>
              <a:t> are </a:t>
            </a:r>
            <a:r>
              <a:rPr lang="it-IT" b="1" dirty="0" err="1" smtClean="0"/>
              <a:t>static</a:t>
            </a:r>
            <a:r>
              <a:rPr lang="it-IT" b="1" dirty="0" smtClean="0"/>
              <a:t>             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b="1" dirty="0" err="1" smtClean="0"/>
              <a:t>content</a:t>
            </a:r>
            <a:r>
              <a:rPr lang="it-IT" b="1" dirty="0" smtClean="0"/>
              <a:t> </a:t>
            </a:r>
            <a:r>
              <a:rPr lang="it-IT" b="1" dirty="0" err="1" smtClean="0"/>
              <a:t>never</a:t>
            </a:r>
            <a:r>
              <a:rPr lang="it-IT" b="1" dirty="0" smtClean="0"/>
              <a:t> </a:t>
            </a:r>
            <a:r>
              <a:rPr lang="it-IT" b="1" dirty="0" err="1" smtClean="0"/>
              <a:t>changes</a:t>
            </a:r>
            <a:r>
              <a:rPr lang="it-IT" dirty="0"/>
              <a:t>!</a:t>
            </a:r>
            <a:r>
              <a:rPr lang="it-IT" dirty="0" smtClean="0"/>
              <a:t> (</a:t>
            </a:r>
            <a:r>
              <a:rPr lang="it-IT" dirty="0" err="1" smtClean="0"/>
              <a:t>unless</a:t>
            </a:r>
            <a:r>
              <a:rPr lang="it-IT" dirty="0" smtClean="0"/>
              <a:t> the web </a:t>
            </a:r>
            <a:r>
              <a:rPr lang="it-IT" dirty="0" err="1" smtClean="0"/>
              <a:t>developer</a:t>
            </a:r>
            <a:r>
              <a:rPr lang="it-IT" dirty="0" smtClean="0"/>
              <a:t>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manually</a:t>
            </a:r>
            <a:r>
              <a:rPr lang="it-IT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 smtClean="0"/>
              <a:t>Most</a:t>
            </a:r>
            <a:r>
              <a:rPr lang="it-IT" dirty="0" smtClean="0"/>
              <a:t> of the </a:t>
            </a:r>
            <a:r>
              <a:rPr lang="it-IT" dirty="0" err="1" smtClean="0"/>
              <a:t>websites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show </a:t>
            </a:r>
            <a:r>
              <a:rPr lang="it-IT" b="1" dirty="0" err="1" smtClean="0"/>
              <a:t>dynamic</a:t>
            </a:r>
            <a:r>
              <a:rPr lang="it-IT" b="1" dirty="0" smtClean="0"/>
              <a:t> web </a:t>
            </a:r>
            <a:r>
              <a:rPr lang="it-IT" b="1" dirty="0" err="1" smtClean="0"/>
              <a:t>pages</a:t>
            </a:r>
            <a:r>
              <a:rPr lang="it-IT" b="1" dirty="0"/>
              <a:t> </a:t>
            </a:r>
            <a:r>
              <a:rPr lang="it-IT" dirty="0" err="1"/>
              <a:t>whose</a:t>
            </a:r>
            <a:r>
              <a:rPr lang="it-IT" dirty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changes</a:t>
            </a:r>
            <a:r>
              <a:rPr lang="it-IT" dirty="0" smtClean="0"/>
              <a:t> </a:t>
            </a:r>
            <a:r>
              <a:rPr lang="it-IT" b="1" dirty="0" err="1" smtClean="0"/>
              <a:t>automatically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on the </a:t>
            </a:r>
            <a:r>
              <a:rPr lang="it-IT" dirty="0" err="1" smtClean="0"/>
              <a:t>user</a:t>
            </a:r>
            <a:r>
              <a:rPr lang="it-IT" dirty="0" smtClean="0"/>
              <a:t> input (e.g. social networks, e-commerce </a:t>
            </a:r>
            <a:r>
              <a:rPr lang="it-IT" dirty="0" err="1" smtClean="0"/>
              <a:t>marketplace</a:t>
            </a:r>
            <a:r>
              <a:rPr lang="it-IT" dirty="0" smtClean="0"/>
              <a:t> and so on…)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PHP </a:t>
            </a:r>
            <a:r>
              <a:rPr lang="it-IT" dirty="0" err="1" smtClean="0"/>
              <a:t>allows</a:t>
            </a:r>
            <a:r>
              <a:rPr lang="it-IT" dirty="0" smtClean="0"/>
              <a:t> to </a:t>
            </a:r>
            <a:r>
              <a:rPr lang="it-IT" b="1" dirty="0" smtClean="0"/>
              <a:t>generate</a:t>
            </a:r>
            <a:r>
              <a:rPr lang="it-IT" dirty="0" smtClean="0"/>
              <a:t> </a:t>
            </a:r>
            <a:r>
              <a:rPr lang="it-IT" b="1" dirty="0" smtClean="0"/>
              <a:t>HTML </a:t>
            </a:r>
            <a:r>
              <a:rPr lang="it-IT" b="1" dirty="0"/>
              <a:t>web </a:t>
            </a:r>
            <a:r>
              <a:rPr lang="it-IT" b="1" dirty="0" err="1" smtClean="0"/>
              <a:t>pages</a:t>
            </a:r>
            <a:r>
              <a:rPr lang="it-IT" b="1" dirty="0" smtClean="0"/>
              <a:t> </a:t>
            </a:r>
            <a:r>
              <a:rPr lang="it-IT" b="1" dirty="0" err="1" smtClean="0"/>
              <a:t>dynamically</a:t>
            </a:r>
            <a:r>
              <a:rPr lang="it-IT" dirty="0" smtClean="0"/>
              <a:t>,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, the </a:t>
            </a:r>
            <a:r>
              <a:rPr lang="it-IT" dirty="0" err="1" smtClean="0"/>
              <a:t>content</a:t>
            </a:r>
            <a:r>
              <a:rPr lang="it-IT" dirty="0" smtClean="0"/>
              <a:t> of web </a:t>
            </a:r>
            <a:r>
              <a:rPr lang="it-IT" dirty="0" err="1" smtClean="0"/>
              <a:t>pages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determined</a:t>
            </a:r>
            <a:r>
              <a:rPr lang="it-IT" dirty="0" smtClean="0"/>
              <a:t> </a:t>
            </a:r>
            <a:r>
              <a:rPr lang="it-IT" b="1" dirty="0" smtClean="0"/>
              <a:t>on-demand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the flow of a PHP script, </a:t>
            </a:r>
            <a:r>
              <a:rPr lang="it-IT" dirty="0" err="1" smtClean="0"/>
              <a:t>executed</a:t>
            </a:r>
            <a:r>
              <a:rPr lang="it-IT" dirty="0" smtClean="0"/>
              <a:t> on a web server.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743923" y="5731470"/>
            <a:ext cx="4548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  <a:r>
              <a:rPr lang="it-IT" dirty="0"/>
              <a:t> </a:t>
            </a:r>
            <a:r>
              <a:rPr lang="it-IT" dirty="0" smtClean="0">
                <a:hlinkClick r:id="rId4"/>
              </a:rPr>
              <a:t>https://www.w3schools.com/php/</a:t>
            </a:r>
            <a:endParaRPr lang="it-IT" dirty="0"/>
          </a:p>
        </p:txBody>
      </p:sp>
      <p:sp>
        <p:nvSpPr>
          <p:cNvPr id="10" name="Freccia a destra 9"/>
          <p:cNvSpPr/>
          <p:nvPr/>
        </p:nvSpPr>
        <p:spPr>
          <a:xfrm>
            <a:off x="3738880" y="1598723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02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2667" y="822703"/>
            <a:ext cx="7706663" cy="378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PHP?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ttangolo 2"/>
          <p:cNvSpPr/>
          <p:nvPr/>
        </p:nvSpPr>
        <p:spPr>
          <a:xfrm>
            <a:off x="743923" y="1146188"/>
            <a:ext cx="1060987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PHP: Hypertext Preprocessor is </a:t>
            </a:r>
            <a:r>
              <a:rPr lang="en-US" dirty="0" smtClean="0"/>
              <a:t>a </a:t>
            </a:r>
            <a:r>
              <a:rPr lang="en-US" b="1" dirty="0" smtClean="0"/>
              <a:t>scripting </a:t>
            </a:r>
            <a:r>
              <a:rPr lang="en-US" b="1" dirty="0"/>
              <a:t>language </a:t>
            </a:r>
            <a:r>
              <a:rPr lang="en-US" dirty="0" smtClean="0"/>
              <a:t>designed for web </a:t>
            </a:r>
            <a:r>
              <a:rPr lang="en-US" dirty="0"/>
              <a:t>development</a:t>
            </a:r>
            <a:r>
              <a:rPr lang="en-US" dirty="0" smtClean="0"/>
              <a:t>.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PHP </a:t>
            </a:r>
            <a:r>
              <a:rPr lang="it-IT" dirty="0" err="1" smtClean="0"/>
              <a:t>allows</a:t>
            </a:r>
            <a:r>
              <a:rPr lang="it-IT" dirty="0" smtClean="0"/>
              <a:t> to </a:t>
            </a:r>
            <a:r>
              <a:rPr lang="it-IT" b="1" dirty="0" smtClean="0"/>
              <a:t>generate</a:t>
            </a:r>
            <a:r>
              <a:rPr lang="it-IT" dirty="0" smtClean="0"/>
              <a:t> </a:t>
            </a:r>
            <a:r>
              <a:rPr lang="it-IT" b="1" dirty="0" smtClean="0"/>
              <a:t>HTML </a:t>
            </a:r>
            <a:r>
              <a:rPr lang="it-IT" b="1" dirty="0"/>
              <a:t>web </a:t>
            </a:r>
            <a:r>
              <a:rPr lang="it-IT" b="1" dirty="0" err="1" smtClean="0"/>
              <a:t>pages</a:t>
            </a:r>
            <a:r>
              <a:rPr lang="it-IT" b="1" dirty="0" smtClean="0"/>
              <a:t> </a:t>
            </a:r>
            <a:r>
              <a:rPr lang="it-IT" b="1" dirty="0" err="1" smtClean="0"/>
              <a:t>dynamically</a:t>
            </a:r>
            <a:r>
              <a:rPr lang="it-IT" dirty="0" smtClean="0"/>
              <a:t>,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, the </a:t>
            </a:r>
            <a:r>
              <a:rPr lang="it-IT" dirty="0" err="1" smtClean="0"/>
              <a:t>content</a:t>
            </a:r>
            <a:r>
              <a:rPr lang="it-IT" dirty="0" smtClean="0"/>
              <a:t> of web </a:t>
            </a:r>
            <a:r>
              <a:rPr lang="it-IT" dirty="0" err="1" smtClean="0"/>
              <a:t>pages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determined</a:t>
            </a:r>
            <a:r>
              <a:rPr lang="it-IT" dirty="0" smtClean="0"/>
              <a:t> </a:t>
            </a:r>
            <a:r>
              <a:rPr lang="it-IT" b="1" dirty="0" smtClean="0"/>
              <a:t>on-demand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the flow of a PHP script, </a:t>
            </a:r>
            <a:r>
              <a:rPr lang="it-IT" dirty="0" err="1" smtClean="0"/>
              <a:t>executed</a:t>
            </a:r>
            <a:r>
              <a:rPr lang="it-IT" dirty="0" smtClean="0"/>
              <a:t> on a web server.</a:t>
            </a:r>
          </a:p>
        </p:txBody>
      </p:sp>
      <p:sp>
        <p:nvSpPr>
          <p:cNvPr id="6" name="Rettangolo 5"/>
          <p:cNvSpPr/>
          <p:nvPr/>
        </p:nvSpPr>
        <p:spPr>
          <a:xfrm>
            <a:off x="743923" y="5731470"/>
            <a:ext cx="4548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</a:t>
            </a:r>
            <a:r>
              <a:rPr lang="it-IT" dirty="0"/>
              <a:t> </a:t>
            </a:r>
            <a:r>
              <a:rPr lang="it-IT" dirty="0" smtClean="0">
                <a:hlinkClick r:id="rId4"/>
              </a:rPr>
              <a:t>https://www.w3schools.com/php/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66432"/>
            <a:ext cx="10058400" cy="3554472"/>
          </a:xfrm>
          <a:prstGeom prst="rect">
            <a:avLst/>
          </a:prstGeom>
        </p:spPr>
      </p:pic>
      <p:sp>
        <p:nvSpPr>
          <p:cNvPr id="15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29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40912" y="753037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web server?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801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ttangolo 2"/>
          <p:cNvSpPr/>
          <p:nvPr/>
        </p:nvSpPr>
        <p:spPr>
          <a:xfrm>
            <a:off x="601681" y="1192629"/>
            <a:ext cx="1060987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/>
              <a:t>A web server </a:t>
            </a:r>
            <a:r>
              <a:rPr lang="en-US" dirty="0" smtClean="0"/>
              <a:t>is a </a:t>
            </a:r>
            <a:r>
              <a:rPr lang="en-US" b="1" dirty="0" smtClean="0"/>
              <a:t>software</a:t>
            </a:r>
            <a:r>
              <a:rPr lang="en-US" dirty="0" smtClean="0"/>
              <a:t> </a:t>
            </a:r>
            <a:r>
              <a:rPr lang="en-US" dirty="0"/>
              <a:t>that </a:t>
            </a:r>
            <a:r>
              <a:rPr lang="en-US" dirty="0" smtClean="0"/>
              <a:t>continuously perform the following cycle: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ccepts </a:t>
            </a:r>
            <a:r>
              <a:rPr lang="en-US" dirty="0"/>
              <a:t>requests via </a:t>
            </a:r>
            <a:r>
              <a:rPr lang="en-US" dirty="0" smtClean="0"/>
              <a:t>HTTP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Finds the requested web page (e.g. </a:t>
            </a:r>
            <a:r>
              <a:rPr lang="en-US" i="1" dirty="0" err="1" smtClean="0"/>
              <a:t>action_page.php</a:t>
            </a:r>
            <a:r>
              <a:rPr lang="en-US" dirty="0" smtClean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Invokes the proper interpreter for the web page (e.g. PHP interpreter) 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Returns the HTML representation of the web page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8" y="3362454"/>
            <a:ext cx="8977780" cy="3172599"/>
          </a:xfrm>
          <a:prstGeom prst="rect">
            <a:avLst/>
          </a:prstGeom>
        </p:spPr>
      </p:pic>
      <p:sp>
        <p:nvSpPr>
          <p:cNvPr id="15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1174808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Client-Server Architecture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25" y="2310764"/>
            <a:ext cx="7486348" cy="34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50135" y="774429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Installation of Apache web server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ttangolo 2"/>
          <p:cNvSpPr/>
          <p:nvPr/>
        </p:nvSpPr>
        <p:spPr>
          <a:xfrm>
            <a:off x="865841" y="1493210"/>
            <a:ext cx="10609877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en-US" dirty="0" smtClean="0"/>
              <a:t>easily</a:t>
            </a:r>
            <a:r>
              <a:rPr lang="it-IT" dirty="0" smtClean="0"/>
              <a:t> </a:t>
            </a:r>
            <a:r>
              <a:rPr lang="it-IT" dirty="0" err="1" smtClean="0"/>
              <a:t>install</a:t>
            </a:r>
            <a:r>
              <a:rPr lang="it-IT" dirty="0" smtClean="0"/>
              <a:t> Apache web server,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install</a:t>
            </a:r>
            <a:r>
              <a:rPr lang="it-IT" dirty="0" smtClean="0"/>
              <a:t> the </a:t>
            </a:r>
            <a:r>
              <a:rPr lang="en-US" dirty="0">
                <a:hlinkClick r:id="rId4"/>
              </a:rPr>
              <a:t>Bitnami WAPP </a:t>
            </a:r>
            <a:r>
              <a:rPr lang="en-US" dirty="0" smtClean="0">
                <a:hlinkClick r:id="rId4"/>
              </a:rPr>
              <a:t>Stack </a:t>
            </a:r>
            <a:r>
              <a:rPr lang="en-US" dirty="0" smtClean="0"/>
              <a:t>platform, which provides </a:t>
            </a:r>
            <a:r>
              <a:rPr lang="en-US" dirty="0"/>
              <a:t>a </a:t>
            </a:r>
            <a:r>
              <a:rPr lang="en-US" dirty="0" smtClean="0"/>
              <a:t>complete and </a:t>
            </a:r>
            <a:r>
              <a:rPr lang="en-US" dirty="0"/>
              <a:t>ready to run </a:t>
            </a:r>
            <a:r>
              <a:rPr lang="en-US" dirty="0" smtClean="0"/>
              <a:t>development environment.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it-IT" dirty="0" smtClean="0"/>
              <a:t> </a:t>
            </a:r>
            <a:r>
              <a:rPr lang="en-US" dirty="0">
                <a:hlinkClick r:id="rId4"/>
              </a:rPr>
              <a:t>Bitnami WAPP Stack</a:t>
            </a:r>
            <a:r>
              <a:rPr lang="en-US" i="1" dirty="0" smtClean="0"/>
              <a:t> </a:t>
            </a:r>
            <a:r>
              <a:rPr lang="en-US" dirty="0" smtClean="0"/>
              <a:t>includes the PHP interpreter, the </a:t>
            </a:r>
            <a:r>
              <a:rPr lang="en-US" dirty="0"/>
              <a:t>PostgreSQL database management </a:t>
            </a:r>
            <a:r>
              <a:rPr lang="en-US" dirty="0" smtClean="0"/>
              <a:t>system and the Apache </a:t>
            </a:r>
            <a:r>
              <a:rPr lang="it-IT" dirty="0"/>
              <a:t>web </a:t>
            </a:r>
            <a:r>
              <a:rPr lang="it-IT" dirty="0" smtClean="0"/>
              <a:t>server.</a:t>
            </a:r>
          </a:p>
          <a:p>
            <a:pPr>
              <a:lnSpc>
                <a:spcPct val="150000"/>
              </a:lnSpc>
            </a:pPr>
            <a:endParaRPr lang="it-IT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Download </a:t>
            </a:r>
            <a:r>
              <a:rPr lang="en-US" dirty="0">
                <a:hlinkClick r:id="rId4"/>
              </a:rPr>
              <a:t>Bitnami WAPP Stack</a:t>
            </a:r>
            <a:r>
              <a:rPr lang="en-US" dirty="0" smtClean="0"/>
              <a:t> for: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Windows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MacOS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7"/>
              </a:rPr>
              <a:t>Linux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5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28217" y="743552"/>
            <a:ext cx="7853983" cy="4235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Installation of Apache web server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801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773" y="1915850"/>
            <a:ext cx="7594427" cy="43941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076959" y="1204512"/>
            <a:ext cx="1003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Once the </a:t>
            </a:r>
            <a:r>
              <a:rPr lang="it-IT" dirty="0" err="1" smtClean="0"/>
              <a:t>installation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r>
              <a:rPr lang="it-IT" dirty="0" smtClean="0"/>
              <a:t> complete, </a:t>
            </a:r>
            <a:r>
              <a:rPr lang="it-IT" dirty="0" err="1" smtClean="0"/>
              <a:t>you</a:t>
            </a:r>
            <a:r>
              <a:rPr lang="it-IT" dirty="0" smtClean="0"/>
              <a:t> can </a:t>
            </a:r>
            <a:r>
              <a:rPr lang="it-IT" dirty="0" err="1" smtClean="0"/>
              <a:t>reach</a:t>
            </a:r>
            <a:r>
              <a:rPr lang="it-IT" dirty="0" smtClean="0"/>
              <a:t> the default page </a:t>
            </a:r>
            <a:r>
              <a:rPr lang="it-IT" dirty="0" err="1" smtClean="0"/>
              <a:t>provided</a:t>
            </a:r>
            <a:r>
              <a:rPr lang="it-IT" dirty="0" smtClean="0"/>
              <a:t> by the web server.</a:t>
            </a:r>
          </a:p>
          <a:p>
            <a:r>
              <a:rPr lang="it-IT" dirty="0" smtClean="0"/>
              <a:t>To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aim</a:t>
            </a:r>
            <a:r>
              <a:rPr lang="it-IT" dirty="0" smtClean="0"/>
              <a:t>, open </a:t>
            </a:r>
            <a:r>
              <a:rPr lang="it-IT" dirty="0" err="1" smtClean="0"/>
              <a:t>your</a:t>
            </a:r>
            <a:r>
              <a:rPr lang="it-IT" dirty="0" smtClean="0"/>
              <a:t> browser and go to </a:t>
            </a:r>
            <a:r>
              <a:rPr lang="it-IT" dirty="0" smtClean="0">
                <a:hlinkClick r:id="rId5"/>
              </a:rPr>
              <a:t>http://localhost</a:t>
            </a:r>
            <a:endParaRPr lang="it-IT" dirty="0" smtClean="0"/>
          </a:p>
        </p:txBody>
      </p:sp>
      <p:sp>
        <p:nvSpPr>
          <p:cNvPr id="14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40912" y="698422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#1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25128" y="1235925"/>
            <a:ext cx="7472856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PHP page in the browser, put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inside the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following</a:t>
            </a:r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folder:</a:t>
            </a:r>
          </a:p>
          <a:p>
            <a:endParaRPr lang="it-IT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Windows: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C:\Bitnami\wappstack-&lt;VERSION_NUMBER&gt;\apache2\htdocs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2" y="2605172"/>
            <a:ext cx="6458608" cy="373692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7183121" y="3297758"/>
            <a:ext cx="445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The source code of the first PHP page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available</a:t>
            </a:r>
            <a:r>
              <a:rPr lang="it-IT" dirty="0" smtClean="0"/>
              <a:t> on </a:t>
            </a:r>
            <a:r>
              <a:rPr lang="it-IT" dirty="0" smtClean="0">
                <a:hlinkClick r:id="rId5"/>
              </a:rPr>
              <a:t>Github</a:t>
            </a:r>
            <a:r>
              <a:rPr lang="it-IT" dirty="0" smtClean="0"/>
              <a:t> 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 </a:t>
            </a:r>
            <a:r>
              <a:rPr lang="it-IT" dirty="0" err="1" smtClean="0"/>
              <a:t>access</a:t>
            </a:r>
            <a:r>
              <a:rPr lang="it-IT" dirty="0" smtClean="0"/>
              <a:t> the first PHP page in </a:t>
            </a:r>
            <a:r>
              <a:rPr lang="it-IT" dirty="0" err="1" smtClean="0"/>
              <a:t>your</a:t>
            </a:r>
            <a:r>
              <a:rPr lang="it-IT" dirty="0" smtClean="0"/>
              <a:t> browser, go to: </a:t>
            </a:r>
            <a:r>
              <a:rPr lang="it-IT" dirty="0" smtClean="0">
                <a:hlinkClick r:id="rId6"/>
              </a:rPr>
              <a:t>http://localhost/first_page.php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2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40912" y="698422"/>
            <a:ext cx="7841288" cy="472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#1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18" y="1725567"/>
            <a:ext cx="9904762" cy="4361905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843893" y="1170909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source code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140911" y="705752"/>
            <a:ext cx="7775249" cy="378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variables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PHP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441960" y="1084659"/>
            <a:ext cx="114008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Variables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(e.g.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numbers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html text and PHP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objects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the generation of web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pages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Variables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PHP </a:t>
            </a:r>
            <a:r>
              <a:rPr lang="en-US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with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dollar sign </a:t>
            </a:r>
            <a:r>
              <a:rPr lang="en-US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b="1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$</a:t>
            </a:r>
            <a:r>
              <a:rPr lang="en-US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Variables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must be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declared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inside opening PHP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&lt;?</a:t>
            </a:r>
            <a:r>
              <a:rPr lang="it-IT" sz="16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</a:t>
            </a:r>
            <a:r>
              <a:rPr lang="it-IT" sz="16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it-IT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closing</a:t>
            </a:r>
            <a:r>
              <a:rPr lang="it-IT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PHP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tag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declaration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must end with a </a:t>
            </a:r>
            <a:r>
              <a:rPr lang="it-IT" sz="16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semicolon</a:t>
            </a:r>
            <a:r>
              <a:rPr lang="it-IT" sz="1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b="1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83" y="3031184"/>
            <a:ext cx="9284945" cy="323437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3018136" y="3195648"/>
            <a:ext cx="2425664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Examples of variables:</a:t>
            </a:r>
          </a:p>
        </p:txBody>
      </p:sp>
    </p:spTree>
    <p:extLst>
      <p:ext uri="{BB962C8B-B14F-4D97-AF65-F5344CB8AC3E}">
        <p14:creationId xmlns:p14="http://schemas.microsoft.com/office/powerpoint/2010/main" val="8779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792657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#2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5828518" y="2802396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96" y="1838185"/>
            <a:ext cx="5142857" cy="308571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18" y="1838185"/>
            <a:ext cx="5109423" cy="2151942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742023" y="1274791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source code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564423" y="1280558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Firefox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754443" y="4416352"/>
            <a:ext cx="470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dirty="0" smtClean="0">
                <a:solidFill>
                  <a:schemeClr val="accent2"/>
                </a:solidFill>
              </a:rPr>
              <a:t>$</a:t>
            </a:r>
            <a:r>
              <a:rPr lang="it-IT" dirty="0" err="1" smtClean="0">
                <a:solidFill>
                  <a:schemeClr val="accent2"/>
                </a:solidFill>
              </a:rPr>
              <a:t>name</a:t>
            </a:r>
            <a:r>
              <a:rPr lang="it-IT" dirty="0" smtClean="0">
                <a:solidFill>
                  <a:schemeClr val="accent2"/>
                </a:solidFill>
              </a:rPr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r>
              <a:rPr lang="it-IT" dirty="0" smtClean="0"/>
              <a:t> «Fabio», 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 smtClean="0"/>
              <a:t>embedded</a:t>
            </a:r>
            <a:r>
              <a:rPr lang="it-IT" dirty="0" smtClean="0"/>
              <a:t> </a:t>
            </a:r>
            <a:r>
              <a:rPr lang="it-IT" dirty="0" err="1" smtClean="0"/>
              <a:t>into</a:t>
            </a:r>
            <a:r>
              <a:rPr lang="it-IT" dirty="0" smtClean="0"/>
              <a:t> the </a:t>
            </a:r>
            <a:r>
              <a:rPr lang="it-IT" dirty="0" smtClean="0">
                <a:solidFill>
                  <a:schemeClr val="accent2"/>
                </a:solidFill>
              </a:rPr>
              <a:t>$text </a:t>
            </a:r>
            <a:r>
              <a:rPr lang="it-IT" dirty="0" err="1" smtClean="0"/>
              <a:t>variable</a:t>
            </a:r>
            <a:r>
              <a:rPr lang="it-IT" dirty="0" smtClean="0"/>
              <a:t>.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4" y="4301048"/>
            <a:ext cx="480267" cy="7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792657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#2 (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variation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5930543" y="2816074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96" y="1838185"/>
            <a:ext cx="5142857" cy="3085714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742023" y="1274791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source code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564423" y="1280558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HTML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Firefox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754443" y="4416352"/>
            <a:ext cx="470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variable</a:t>
            </a:r>
            <a:r>
              <a:rPr lang="it-IT" dirty="0" smtClean="0"/>
              <a:t> </a:t>
            </a:r>
            <a:r>
              <a:rPr lang="it-IT" dirty="0" smtClean="0">
                <a:solidFill>
                  <a:schemeClr val="accent2"/>
                </a:solidFill>
              </a:rPr>
              <a:t>$</a:t>
            </a:r>
            <a:r>
              <a:rPr lang="it-IT" dirty="0" err="1" smtClean="0">
                <a:solidFill>
                  <a:schemeClr val="accent2"/>
                </a:solidFill>
              </a:rPr>
              <a:t>name</a:t>
            </a:r>
            <a:r>
              <a:rPr lang="it-IT" dirty="0" smtClean="0">
                <a:solidFill>
                  <a:schemeClr val="accent2"/>
                </a:solidFill>
              </a:rPr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the </a:t>
            </a:r>
            <a:r>
              <a:rPr lang="it-IT" dirty="0" err="1" smtClean="0"/>
              <a:t>value</a:t>
            </a:r>
            <a:r>
              <a:rPr lang="it-IT" dirty="0" smtClean="0"/>
              <a:t> «Fabio», 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b="1" dirty="0" err="1"/>
              <a:t>chained</a:t>
            </a:r>
            <a:r>
              <a:rPr lang="it-IT" dirty="0" smtClean="0"/>
              <a:t> </a:t>
            </a:r>
            <a:r>
              <a:rPr lang="it-IT" dirty="0" err="1" smtClean="0"/>
              <a:t>into</a:t>
            </a:r>
            <a:r>
              <a:rPr lang="it-IT" dirty="0" smtClean="0"/>
              <a:t> the </a:t>
            </a:r>
            <a:r>
              <a:rPr lang="it-IT" dirty="0" smtClean="0">
                <a:solidFill>
                  <a:schemeClr val="accent2"/>
                </a:solidFill>
              </a:rPr>
              <a:t>$text </a:t>
            </a:r>
            <a:r>
              <a:rPr lang="it-IT" dirty="0" err="1" smtClean="0"/>
              <a:t>variable</a:t>
            </a:r>
            <a:r>
              <a:rPr lang="it-IT" dirty="0" smtClean="0"/>
              <a:t>.</a:t>
            </a: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4" y="4301048"/>
            <a:ext cx="480267" cy="76163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84" y="1925549"/>
            <a:ext cx="5294007" cy="22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656191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#3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3" y="1086617"/>
            <a:ext cx="5008532" cy="526552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71" y="1086617"/>
            <a:ext cx="5142857" cy="3085714"/>
          </a:xfrm>
          <a:prstGeom prst="rect">
            <a:avLst/>
          </a:prstGeom>
        </p:spPr>
      </p:pic>
      <p:sp>
        <p:nvSpPr>
          <p:cNvPr id="14" name="Freccia a destra 13"/>
          <p:cNvSpPr/>
          <p:nvPr/>
        </p:nvSpPr>
        <p:spPr>
          <a:xfrm>
            <a:off x="5595058" y="2406375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7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750871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#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 (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statements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6149403" y="3483955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1349050"/>
            <a:ext cx="5481320" cy="466927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37" y="2810385"/>
            <a:ext cx="5062782" cy="13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39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656191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#5 (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Loops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development ∙ PHP 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7142828" y="3412683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1" y="1110212"/>
            <a:ext cx="3510764" cy="527895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39" y="1124487"/>
            <a:ext cx="6448077" cy="47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775151"/>
            <a:ext cx="9144000" cy="583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697" y="2266029"/>
            <a:ext cx="10055943" cy="4040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6" name="Rettangolo arrotondato 5"/>
          <p:cNvSpPr/>
          <p:nvPr/>
        </p:nvSpPr>
        <p:spPr>
          <a:xfrm>
            <a:off x="3108960" y="2245927"/>
            <a:ext cx="1513840" cy="323475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umetto 2 9"/>
          <p:cNvSpPr/>
          <p:nvPr/>
        </p:nvSpPr>
        <p:spPr>
          <a:xfrm rot="5400000">
            <a:off x="6124458" y="1072020"/>
            <a:ext cx="1063557" cy="3126406"/>
          </a:xfrm>
          <a:prstGeom prst="wedgeRoundRectCallou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  <a:hlinkClick r:id="rId5"/>
              </a:rPr>
              <a:t>https://www.w3schools.com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160697" y="1368403"/>
            <a:ext cx="1070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HyperText</a:t>
            </a:r>
            <a:r>
              <a:rPr lang="it-IT" dirty="0" smtClean="0"/>
              <a:t> Transfer </a:t>
            </a:r>
            <a:r>
              <a:rPr lang="it-IT" dirty="0" err="1" smtClean="0"/>
              <a:t>Protocol</a:t>
            </a:r>
            <a:r>
              <a:rPr lang="it-IT" dirty="0" smtClean="0"/>
              <a:t> (</a:t>
            </a:r>
            <a:r>
              <a:rPr lang="it-IT" b="1" dirty="0" smtClean="0"/>
              <a:t>HTTP</a:t>
            </a:r>
            <a:r>
              <a:rPr lang="it-IT" dirty="0" smtClean="0"/>
              <a:t>): A </a:t>
            </a:r>
            <a:r>
              <a:rPr lang="it-IT" dirty="0" err="1" smtClean="0"/>
              <a:t>stateless</a:t>
            </a:r>
            <a:r>
              <a:rPr lang="it-IT" dirty="0" smtClean="0"/>
              <a:t> </a:t>
            </a:r>
            <a:r>
              <a:rPr lang="it-IT" dirty="0" err="1" smtClean="0"/>
              <a:t>application</a:t>
            </a:r>
            <a:r>
              <a:rPr lang="it-IT" dirty="0" smtClean="0"/>
              <a:t> </a:t>
            </a:r>
            <a:r>
              <a:rPr lang="it-IT" dirty="0" err="1" smtClean="0"/>
              <a:t>protocol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regulates</a:t>
            </a:r>
            <a:r>
              <a:rPr lang="it-IT" dirty="0" smtClean="0"/>
              <a:t> the </a:t>
            </a:r>
            <a:r>
              <a:rPr lang="it-IT" dirty="0" err="1" smtClean="0"/>
              <a:t>exchange</a:t>
            </a:r>
            <a:r>
              <a:rPr lang="it-IT" dirty="0" smtClean="0"/>
              <a:t> of </a:t>
            </a:r>
            <a:r>
              <a:rPr lang="it-IT" dirty="0" err="1" smtClean="0"/>
              <a:t>messages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a Web </a:t>
            </a:r>
            <a:r>
              <a:rPr lang="it-IT" b="1" dirty="0" smtClean="0"/>
              <a:t>client</a:t>
            </a:r>
            <a:r>
              <a:rPr lang="it-IT" dirty="0" smtClean="0"/>
              <a:t> and a Web </a:t>
            </a:r>
            <a:r>
              <a:rPr lang="it-IT" b="1" dirty="0" smtClean="0"/>
              <a:t>server</a:t>
            </a:r>
            <a:r>
              <a:rPr lang="it-IT" dirty="0" smtClean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2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40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249015" y="656191"/>
            <a:ext cx="7693968" cy="4312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 </a:t>
            </a:r>
            <a:r>
              <a:rPr lang="it-IT" sz="2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#6 (Arrays)</a:t>
            </a:r>
            <a:endParaRPr lang="it-IT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olo 1"/>
          <p:cNvSpPr txBox="1">
            <a:spLocks/>
          </p:cNvSpPr>
          <p:nvPr/>
        </p:nvSpPr>
        <p:spPr>
          <a:xfrm>
            <a:off x="408939" y="39405"/>
            <a:ext cx="9144000" cy="57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PHP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Freccia a destra 13"/>
          <p:cNvSpPr/>
          <p:nvPr/>
        </p:nvSpPr>
        <p:spPr>
          <a:xfrm>
            <a:off x="6994443" y="3331593"/>
            <a:ext cx="508000" cy="2235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1075178"/>
            <a:ext cx="6300535" cy="525222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91" y="2452276"/>
            <a:ext cx="4300566" cy="19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41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619163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6" y="2009140"/>
            <a:ext cx="6600825" cy="377190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441960" y="41819"/>
            <a:ext cx="7630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web </a:t>
            </a:r>
            <a:r>
              <a:rPr lang="it-IT" sz="24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2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PHP </a:t>
            </a:r>
            <a:r>
              <a:rPr lang="it-IT" sz="24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24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2964371" y="1074587"/>
            <a:ext cx="626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</a:t>
            </a:r>
            <a:r>
              <a:rPr lang="it-IT" sz="32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</a:t>
            </a:r>
            <a:r>
              <a:rPr lang="it-IT" sz="32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</a:t>
            </a:r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it-IT" sz="32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kind</a:t>
            </a:r>
            <a:r>
              <a:rPr lang="it-IT" sz="32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32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</a:t>
            </a:r>
            <a:endParaRPr lang="it-IT" sz="32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1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775151"/>
            <a:ext cx="9144000" cy="583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HTTP?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Fumetto 2 9"/>
          <p:cNvSpPr/>
          <p:nvPr/>
        </p:nvSpPr>
        <p:spPr>
          <a:xfrm rot="16200000">
            <a:off x="704331" y="2893782"/>
            <a:ext cx="3061816" cy="3126406"/>
          </a:xfrm>
          <a:prstGeom prst="wedgeRoundRectCallout">
            <a:avLst>
              <a:gd name="adj1" fmla="val -36429"/>
              <a:gd name="adj2" fmla="val 62825"/>
              <a:gd name="adj3" fmla="val 16667"/>
            </a:avLst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REQUEST HTTP </a:t>
            </a: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Request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Headers</a:t>
            </a:r>
            <a:r>
              <a:rPr lang="it-IT" dirty="0" smtClean="0">
                <a:solidFill>
                  <a:schemeClr val="tx1"/>
                </a:solidFill>
              </a:rPr>
              <a:t>:</a:t>
            </a: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1"/>
                </a:solidFill>
              </a:rPr>
              <a:t>Host</a:t>
            </a:r>
            <a:r>
              <a:rPr lang="it-IT" dirty="0" smtClean="0">
                <a:solidFill>
                  <a:schemeClr val="tx1"/>
                </a:solidFill>
              </a:rPr>
              <a:t>: www.w3shools.com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1"/>
                </a:solidFill>
              </a:rPr>
              <a:t>Method</a:t>
            </a:r>
            <a:r>
              <a:rPr lang="it-IT" dirty="0" smtClean="0">
                <a:solidFill>
                  <a:schemeClr val="tx1"/>
                </a:solidFill>
              </a:rPr>
              <a:t>: </a:t>
            </a:r>
            <a:r>
              <a:rPr lang="it-IT" b="1" dirty="0" smtClean="0">
                <a:solidFill>
                  <a:schemeClr val="tx1"/>
                </a:solidFill>
              </a:rPr>
              <a:t>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</a:rPr>
              <a:t>HTTP </a:t>
            </a:r>
            <a:r>
              <a:rPr lang="it-IT" dirty="0" err="1" smtClean="0">
                <a:solidFill>
                  <a:schemeClr val="tx1"/>
                </a:solidFill>
              </a:rPr>
              <a:t>version</a:t>
            </a:r>
            <a:r>
              <a:rPr lang="it-IT" dirty="0" smtClean="0">
                <a:solidFill>
                  <a:schemeClr val="tx1"/>
                </a:solidFill>
              </a:rPr>
              <a:t>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</a:rPr>
              <a:t>User-Agent: </a:t>
            </a:r>
            <a:r>
              <a:rPr lang="it-IT" dirty="0" err="1" smtClean="0">
                <a:solidFill>
                  <a:schemeClr val="tx1"/>
                </a:solidFill>
              </a:rPr>
              <a:t>Mozilla</a:t>
            </a:r>
            <a:r>
              <a:rPr lang="it-IT" dirty="0" smtClean="0">
                <a:solidFill>
                  <a:schemeClr val="tx1"/>
                </a:solidFill>
              </a:rPr>
              <a:t>/5.0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160697" y="1368403"/>
            <a:ext cx="1070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HyperText</a:t>
            </a:r>
            <a:r>
              <a:rPr lang="it-IT" dirty="0" smtClean="0"/>
              <a:t> Transfer </a:t>
            </a:r>
            <a:r>
              <a:rPr lang="it-IT" dirty="0" err="1" smtClean="0"/>
              <a:t>Protocol</a:t>
            </a:r>
            <a:r>
              <a:rPr lang="it-IT" dirty="0" smtClean="0"/>
              <a:t> (</a:t>
            </a:r>
            <a:r>
              <a:rPr lang="it-IT" b="1" dirty="0" smtClean="0"/>
              <a:t>HTTP</a:t>
            </a:r>
            <a:r>
              <a:rPr lang="it-IT" dirty="0" smtClean="0"/>
              <a:t>): A </a:t>
            </a:r>
            <a:r>
              <a:rPr lang="it-IT" dirty="0" err="1" smtClean="0"/>
              <a:t>stateless</a:t>
            </a:r>
            <a:r>
              <a:rPr lang="it-IT" dirty="0" smtClean="0"/>
              <a:t> </a:t>
            </a:r>
            <a:r>
              <a:rPr lang="it-IT" dirty="0" err="1" smtClean="0"/>
              <a:t>application</a:t>
            </a:r>
            <a:r>
              <a:rPr lang="it-IT" dirty="0" smtClean="0"/>
              <a:t> </a:t>
            </a:r>
            <a:r>
              <a:rPr lang="it-IT" dirty="0" err="1" smtClean="0"/>
              <a:t>protocol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regulates</a:t>
            </a:r>
            <a:r>
              <a:rPr lang="it-IT" dirty="0" smtClean="0"/>
              <a:t> the </a:t>
            </a:r>
            <a:r>
              <a:rPr lang="it-IT" dirty="0" err="1" smtClean="0"/>
              <a:t>exchange</a:t>
            </a:r>
            <a:r>
              <a:rPr lang="it-IT" dirty="0" smtClean="0"/>
              <a:t> of </a:t>
            </a:r>
            <a:r>
              <a:rPr lang="it-IT" dirty="0" err="1" smtClean="0"/>
              <a:t>messages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a Web </a:t>
            </a:r>
            <a:r>
              <a:rPr lang="it-IT" b="1" dirty="0" smtClean="0"/>
              <a:t>client</a:t>
            </a:r>
            <a:r>
              <a:rPr lang="it-IT" dirty="0" smtClean="0"/>
              <a:t> and a Web </a:t>
            </a:r>
            <a:r>
              <a:rPr lang="it-IT" b="1" dirty="0" smtClean="0"/>
              <a:t>server</a:t>
            </a:r>
            <a:r>
              <a:rPr lang="it-IT" dirty="0" smtClean="0"/>
              <a:t>.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00" y="1972419"/>
            <a:ext cx="7457279" cy="4342694"/>
          </a:xfrm>
          <a:prstGeom prst="rect">
            <a:avLst/>
          </a:prstGeom>
        </p:spPr>
      </p:pic>
      <p:sp>
        <p:nvSpPr>
          <p:cNvPr id="6" name="Rettangolo arrotondato 5"/>
          <p:cNvSpPr/>
          <p:nvPr/>
        </p:nvSpPr>
        <p:spPr>
          <a:xfrm>
            <a:off x="4269900" y="5147725"/>
            <a:ext cx="4401660" cy="1167388"/>
          </a:xfrm>
          <a:prstGeom prst="roundRect">
            <a:avLst>
              <a:gd name="adj" fmla="val 4534"/>
            </a:avLst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3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765794"/>
            <a:ext cx="9144000" cy="85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/>
          <p:cNvSpPr txBox="1"/>
          <p:nvPr/>
        </p:nvSpPr>
        <p:spPr>
          <a:xfrm>
            <a:off x="1041708" y="1595719"/>
            <a:ext cx="8280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2400" b="1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Stateless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memory-less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): the HTTP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memorizes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any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information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about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connections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performed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endParaRPr lang="it-IT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 sz="2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TCP/IP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the 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lang="it-IT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relies</a:t>
            </a:r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TCP/IP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protocols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order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it-IT" sz="24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</a:t>
            </a:r>
            <a:r>
              <a:rPr lang="it-IT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the server.</a:t>
            </a:r>
          </a:p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179936" y="5741237"/>
            <a:ext cx="7499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 HTTP 1.0 - RFC 1945 </a:t>
            </a:r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://datatracker.ietf.org/doc/html/rfc1945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377" y="861707"/>
            <a:ext cx="2677278" cy="200628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964" y="3017856"/>
            <a:ext cx="3345968" cy="17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310948" y="765795"/>
            <a:ext cx="9144000" cy="740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phases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46" y="1505866"/>
            <a:ext cx="7799706" cy="47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666085" y="818040"/>
            <a:ext cx="8859828" cy="6618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methods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2179936" y="1462335"/>
            <a:ext cx="9601200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GET</a:t>
            </a:r>
            <a:r>
              <a:rPr lang="it-IT" dirty="0"/>
              <a:t>: </a:t>
            </a:r>
            <a:r>
              <a:rPr lang="it-IT" dirty="0" err="1" smtClean="0"/>
              <a:t>allows</a:t>
            </a:r>
            <a:r>
              <a:rPr lang="it-IT" dirty="0" smtClean="0"/>
              <a:t> to </a:t>
            </a:r>
            <a:r>
              <a:rPr lang="it-IT" dirty="0" err="1" smtClean="0"/>
              <a:t>retrieve</a:t>
            </a:r>
            <a:r>
              <a:rPr lang="it-IT" dirty="0" smtClean="0"/>
              <a:t>, for </a:t>
            </a:r>
            <a:r>
              <a:rPr lang="it-IT" dirty="0" err="1" smtClean="0"/>
              <a:t>instance</a:t>
            </a:r>
            <a:r>
              <a:rPr lang="it-IT" dirty="0" smtClean="0"/>
              <a:t>, </a:t>
            </a:r>
            <a:r>
              <a:rPr lang="it-IT" dirty="0"/>
              <a:t>the information </a:t>
            </a:r>
            <a:r>
              <a:rPr lang="it-IT" dirty="0" err="1" smtClean="0"/>
              <a:t>content</a:t>
            </a:r>
            <a:r>
              <a:rPr lang="it-IT" dirty="0" smtClean="0"/>
              <a:t> of a web page </a:t>
            </a:r>
            <a:r>
              <a:rPr lang="it-IT" dirty="0" err="1" smtClean="0"/>
              <a:t>identified</a:t>
            </a:r>
            <a:r>
              <a:rPr lang="it-IT" dirty="0" smtClean="0"/>
              <a:t> </a:t>
            </a:r>
            <a:r>
              <a:rPr lang="it-IT" dirty="0"/>
              <a:t>by </a:t>
            </a:r>
            <a:r>
              <a:rPr lang="it-IT" dirty="0" err="1" smtClean="0"/>
              <a:t>its</a:t>
            </a:r>
            <a:r>
              <a:rPr lang="it-IT" dirty="0" smtClean="0"/>
              <a:t> URL.</a:t>
            </a:r>
            <a:endParaRPr lang="it-IT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POST</a:t>
            </a:r>
            <a:r>
              <a:rPr lang="it-IT" dirty="0"/>
              <a:t>: </a:t>
            </a:r>
            <a:r>
              <a:rPr lang="it-IT" dirty="0" err="1" smtClean="0"/>
              <a:t>allows</a:t>
            </a:r>
            <a:r>
              <a:rPr lang="it-IT" dirty="0" smtClean="0"/>
              <a:t> to </a:t>
            </a:r>
            <a:r>
              <a:rPr lang="it-IT" dirty="0" err="1" smtClean="0"/>
              <a:t>send</a:t>
            </a:r>
            <a:r>
              <a:rPr lang="it-IT" dirty="0"/>
              <a:t> </a:t>
            </a:r>
            <a:r>
              <a:rPr lang="it-IT" dirty="0" smtClean="0"/>
              <a:t>data (</a:t>
            </a:r>
            <a:r>
              <a:rPr lang="it-IT" dirty="0" err="1" smtClean="0"/>
              <a:t>payload</a:t>
            </a:r>
            <a:r>
              <a:rPr lang="it-IT" dirty="0" smtClean="0"/>
              <a:t>) to a web page.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PUT</a:t>
            </a:r>
            <a:r>
              <a:rPr lang="it-IT" dirty="0"/>
              <a:t>: </a:t>
            </a:r>
            <a:r>
              <a:rPr lang="en-US" dirty="0" smtClean="0"/>
              <a:t>replaces </a:t>
            </a:r>
            <a:r>
              <a:rPr lang="en-US" dirty="0"/>
              <a:t>all current representations of the target resource with the request payload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DELETE</a:t>
            </a:r>
            <a:r>
              <a:rPr lang="it-IT" dirty="0" smtClean="0"/>
              <a:t>: </a:t>
            </a:r>
            <a:r>
              <a:rPr lang="it-IT" dirty="0" err="1" smtClean="0"/>
              <a:t>deletes</a:t>
            </a:r>
            <a:r>
              <a:rPr lang="it-IT" dirty="0" smtClean="0"/>
              <a:t> the </a:t>
            </a:r>
            <a:r>
              <a:rPr lang="it-IT" dirty="0" err="1" smtClean="0"/>
              <a:t>resource</a:t>
            </a:r>
            <a:r>
              <a:rPr lang="it-IT" dirty="0" smtClean="0"/>
              <a:t> </a:t>
            </a:r>
            <a:r>
              <a:rPr lang="it-IT" dirty="0" err="1" smtClean="0"/>
              <a:t>identified</a:t>
            </a:r>
            <a:r>
              <a:rPr lang="it-IT" dirty="0" smtClean="0"/>
              <a:t> by the </a:t>
            </a:r>
            <a:r>
              <a:rPr lang="it-IT" dirty="0" err="1" smtClean="0"/>
              <a:t>request</a:t>
            </a:r>
            <a:r>
              <a:rPr lang="it-IT" dirty="0" smtClean="0"/>
              <a:t> URI.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HEAD</a:t>
            </a:r>
            <a:r>
              <a:rPr lang="it-IT" dirty="0" smtClean="0"/>
              <a:t>: </a:t>
            </a:r>
            <a:r>
              <a:rPr lang="en-US" dirty="0" smtClean="0"/>
              <a:t>same as </a:t>
            </a:r>
            <a:r>
              <a:rPr lang="en-US" dirty="0"/>
              <a:t>GET request, but without the response body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OPTIONS</a:t>
            </a:r>
            <a:r>
              <a:rPr lang="it-IT" dirty="0" smtClean="0"/>
              <a:t>: </a:t>
            </a:r>
            <a:r>
              <a:rPr lang="en-US" dirty="0"/>
              <a:t>describe the communication </a:t>
            </a:r>
            <a:r>
              <a:rPr lang="en-US" dirty="0" smtClean="0"/>
              <a:t>options available </a:t>
            </a:r>
            <a:r>
              <a:rPr lang="en-US" dirty="0"/>
              <a:t>for the target resource.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310948" y="5767933"/>
            <a:ext cx="717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/>
              <a:t>Reference</a:t>
            </a:r>
            <a:r>
              <a:rPr lang="it-IT" dirty="0" smtClean="0"/>
              <a:t>: </a:t>
            </a:r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://developer.mozilla.org/en-US/docs/Web/HTTP/Methods</a:t>
            </a:r>
            <a:endParaRPr lang="it-IT" dirty="0"/>
          </a:p>
        </p:txBody>
      </p:sp>
      <p:sp>
        <p:nvSpPr>
          <p:cNvPr id="12" name="Parentesi graffa aperta 11"/>
          <p:cNvSpPr/>
          <p:nvPr/>
        </p:nvSpPr>
        <p:spPr>
          <a:xfrm>
            <a:off x="2002445" y="1714953"/>
            <a:ext cx="457200" cy="120904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52401" y="1642542"/>
            <a:ext cx="16764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HTTP </a:t>
            </a:r>
            <a:r>
              <a:rPr lang="it-IT" dirty="0" err="1" smtClean="0"/>
              <a:t>methods</a:t>
            </a:r>
            <a:r>
              <a:rPr lang="it-IT" dirty="0" smtClean="0"/>
              <a:t> for </a:t>
            </a:r>
            <a:r>
              <a:rPr lang="it-IT" dirty="0" err="1" smtClean="0"/>
              <a:t>basic</a:t>
            </a:r>
            <a:r>
              <a:rPr lang="it-IT" dirty="0" smtClean="0"/>
              <a:t> web </a:t>
            </a:r>
            <a:r>
              <a:rPr lang="it-IT" dirty="0" err="1" smtClean="0"/>
              <a:t>applications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3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41960" y="78125"/>
            <a:ext cx="9144000" cy="579758"/>
          </a:xfrm>
        </p:spPr>
        <p:txBody>
          <a:bodyPr>
            <a:normAutofit/>
          </a:bodyPr>
          <a:lstStyle/>
          <a:p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Back-end </a:t>
            </a:r>
            <a:r>
              <a:rPr lang="it-IT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</a:t>
            </a:r>
            <a:r>
              <a:rPr lang="it-IT" sz="32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it-IT" sz="32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∙ </a:t>
            </a:r>
            <a:r>
              <a:rPr lang="it-IT" sz="3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it-IT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833-9EBB-4E14-93C9-E75FF02F07F0}" type="slidenum">
              <a:rPr lang="it-IT" smtClean="0"/>
              <a:t>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936" y="6389171"/>
            <a:ext cx="838200" cy="2952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41960" y="636906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Fabio </a:t>
            </a:r>
            <a:r>
              <a:rPr lang="it-IT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Giachelle</a:t>
            </a: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671782" y="765795"/>
            <a:ext cx="8783166" cy="64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methods</a:t>
            </a:r>
            <a:r>
              <a:rPr lang="it-IT" sz="4800" dirty="0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4800" dirty="0" err="1" smtClean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</a:t>
            </a:r>
            <a:endParaRPr lang="it-IT" sz="4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75633" y="6352143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Corso FSE Big Data 2021</a:t>
            </a:r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>
          <a:xfrm>
            <a:off x="408939" y="711838"/>
            <a:ext cx="11374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782" y="1485988"/>
            <a:ext cx="8422332" cy="48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1784</TotalTime>
  <Words>2186</Words>
  <Application>Microsoft Office PowerPoint</Application>
  <PresentationFormat>Widescreen</PresentationFormat>
  <Paragraphs>362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Lato</vt:lpstr>
      <vt:lpstr>Wingdings</vt:lpstr>
      <vt:lpstr>Office Theme</vt:lpstr>
      <vt:lpstr>Back-end web development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 ∙ Introduction</vt:lpstr>
      <vt:lpstr>Back-end web development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 ∙ HTML Introduction</vt:lpstr>
      <vt:lpstr>Back-end web development</vt:lpstr>
      <vt:lpstr>Back-end web development ∙ PHP Introduction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</dc:title>
  <dc:creator>Utente Windows</dc:creator>
  <cp:lastModifiedBy>Utente Windows</cp:lastModifiedBy>
  <cp:revision>121</cp:revision>
  <dcterms:created xsi:type="dcterms:W3CDTF">2021-06-06T15:23:52Z</dcterms:created>
  <dcterms:modified xsi:type="dcterms:W3CDTF">2021-06-10T22:46:36Z</dcterms:modified>
</cp:coreProperties>
</file>